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44"/>
  </p:notesMasterIdLst>
  <p:sldIdLst>
    <p:sldId id="256" r:id="rId5"/>
    <p:sldId id="257" r:id="rId6"/>
    <p:sldId id="258" r:id="rId7"/>
    <p:sldId id="283" r:id="rId8"/>
    <p:sldId id="290" r:id="rId9"/>
    <p:sldId id="291" r:id="rId10"/>
    <p:sldId id="292" r:id="rId11"/>
    <p:sldId id="289" r:id="rId12"/>
    <p:sldId id="299" r:id="rId13"/>
    <p:sldId id="294" r:id="rId14"/>
    <p:sldId id="303" r:id="rId15"/>
    <p:sldId id="293" r:id="rId16"/>
    <p:sldId id="295" r:id="rId17"/>
    <p:sldId id="296" r:id="rId18"/>
    <p:sldId id="298" r:id="rId19"/>
    <p:sldId id="297" r:id="rId20"/>
    <p:sldId id="300" r:id="rId21"/>
    <p:sldId id="301" r:id="rId22"/>
    <p:sldId id="302" r:id="rId23"/>
    <p:sldId id="304" r:id="rId24"/>
    <p:sldId id="306" r:id="rId25"/>
    <p:sldId id="305" r:id="rId26"/>
    <p:sldId id="308" r:id="rId27"/>
    <p:sldId id="287" r:id="rId28"/>
    <p:sldId id="284" r:id="rId29"/>
    <p:sldId id="288" r:id="rId30"/>
    <p:sldId id="309" r:id="rId31"/>
    <p:sldId id="312" r:id="rId32"/>
    <p:sldId id="310" r:id="rId33"/>
    <p:sldId id="311" r:id="rId34"/>
    <p:sldId id="271" r:id="rId35"/>
    <p:sldId id="313" r:id="rId36"/>
    <p:sldId id="279" r:id="rId37"/>
    <p:sldId id="280" r:id="rId38"/>
    <p:sldId id="314" r:id="rId39"/>
    <p:sldId id="285" r:id="rId40"/>
    <p:sldId id="286" r:id="rId41"/>
    <p:sldId id="281" r:id="rId42"/>
    <p:sldId id="274" r:id="rId43"/>
  </p:sldIdLst>
  <p:sldSz cx="9144000" cy="6858000" type="screen4x3"/>
  <p:notesSz cx="6797675" cy="99282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rhat" initials="F" lastIdx="1" clrIdx="0">
    <p:extLst>
      <p:ext uri="{19B8F6BF-5375-455C-9EA6-DF929625EA0E}">
        <p15:presenceInfo xmlns:p15="http://schemas.microsoft.com/office/powerpoint/2012/main" userId="Ferha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876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2-18T14:12:52.926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25" cy="498254"/>
          </a:xfrm>
          <a:prstGeom prst="rect">
            <a:avLst/>
          </a:prstGeom>
        </p:spPr>
        <p:txBody>
          <a:bodyPr vert="horz" lIns="83796" tIns="41898" rIns="83796" bIns="41898" rtlCol="0"/>
          <a:lstStyle>
            <a:lvl1pPr algn="l">
              <a:defRPr sz="11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923" y="0"/>
            <a:ext cx="2946325" cy="498254"/>
          </a:xfrm>
          <a:prstGeom prst="rect">
            <a:avLst/>
          </a:prstGeom>
        </p:spPr>
        <p:txBody>
          <a:bodyPr vert="horz" lIns="83796" tIns="41898" rIns="83796" bIns="41898" rtlCol="0"/>
          <a:lstStyle>
            <a:lvl1pPr algn="r">
              <a:defRPr sz="1100"/>
            </a:lvl1pPr>
          </a:lstStyle>
          <a:p>
            <a:fld id="{489F255C-F5D1-46EB-92F9-A5A45AE5DA4A}" type="datetimeFigureOut">
              <a:rPr lang="de-DE" smtClean="0"/>
              <a:t>23.01.2019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3796" tIns="41898" rIns="83796" bIns="41898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82" y="4777636"/>
            <a:ext cx="5438711" cy="3909377"/>
          </a:xfrm>
          <a:prstGeom prst="rect">
            <a:avLst/>
          </a:prstGeom>
        </p:spPr>
        <p:txBody>
          <a:bodyPr vert="horz" lIns="83796" tIns="41898" rIns="83796" bIns="41898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972"/>
            <a:ext cx="2946325" cy="498254"/>
          </a:xfrm>
          <a:prstGeom prst="rect">
            <a:avLst/>
          </a:prstGeom>
        </p:spPr>
        <p:txBody>
          <a:bodyPr vert="horz" lIns="83796" tIns="41898" rIns="83796" bIns="41898" rtlCol="0" anchor="b"/>
          <a:lstStyle>
            <a:lvl1pPr algn="l">
              <a:defRPr sz="11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923" y="9429972"/>
            <a:ext cx="2946325" cy="498254"/>
          </a:xfrm>
          <a:prstGeom prst="rect">
            <a:avLst/>
          </a:prstGeom>
        </p:spPr>
        <p:txBody>
          <a:bodyPr vert="horz" lIns="83796" tIns="41898" rIns="83796" bIns="41898" rtlCol="0" anchor="b"/>
          <a:lstStyle>
            <a:lvl1pPr algn="r">
              <a:defRPr sz="1100"/>
            </a:lvl1pPr>
          </a:lstStyle>
          <a:p>
            <a:fld id="{2EA9C036-1903-4486-8185-6C7697FC4E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0883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The Digit-</a:t>
            </a:r>
            <a:r>
              <a:rPr lang="de-DE" dirty="0" err="1" smtClean="0"/>
              <a:t>Cat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understand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Cats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e-book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read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content</a:t>
            </a:r>
            <a:r>
              <a:rPr lang="de-DE" baseline="0" dirty="0" smtClean="0"/>
              <a:t>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127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3171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Tafel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saving</a:t>
            </a:r>
            <a:r>
              <a:rPr lang="de-DE" baseline="0" dirty="0" smtClean="0"/>
              <a:t> time, </a:t>
            </a:r>
            <a:r>
              <a:rPr lang="de-DE" baseline="0" dirty="0" err="1" smtClean="0"/>
              <a:t>location</a:t>
            </a:r>
            <a:r>
              <a:rPr lang="de-DE" baseline="0" dirty="0" smtClean="0"/>
              <a:t>-independent </a:t>
            </a:r>
            <a:r>
              <a:rPr lang="de-DE" baseline="0" dirty="0" err="1" smtClean="0"/>
              <a:t>cooperation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project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management</a:t>
            </a:r>
            <a:r>
              <a:rPr lang="de-DE" baseline="0" dirty="0" smtClean="0"/>
              <a:t>, Monitoring </a:t>
            </a:r>
            <a:r>
              <a:rPr lang="de-DE" baseline="0" dirty="0" err="1" smtClean="0"/>
              <a:t>development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Coordination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tasks</a:t>
            </a:r>
            <a:r>
              <a:rPr lang="de-DE" baseline="0" dirty="0" smtClean="0"/>
              <a:t>, Scientific </a:t>
            </a:r>
            <a:r>
              <a:rPr lang="de-DE" baseline="0" dirty="0" err="1" smtClean="0"/>
              <a:t>added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value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6791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4537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5056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5963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Grafik 36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38" name="Grafik 37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899640" y="960840"/>
            <a:ext cx="7785720" cy="289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" name="Grafik 76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78" name="Grafik 77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899640" y="960840"/>
            <a:ext cx="7785720" cy="289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Grafik 115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117" name="Grafik 116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ubTitle"/>
          </p:nvPr>
        </p:nvSpPr>
        <p:spPr>
          <a:xfrm>
            <a:off x="899640" y="960840"/>
            <a:ext cx="7785720" cy="289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5" name="Grafik 154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156" name="Grafik 155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99640" y="960840"/>
            <a:ext cx="7785720" cy="289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wmf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w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w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/>
          <p:cNvPicPr/>
          <p:nvPr/>
        </p:nvPicPr>
        <p:blipFill>
          <a:blip r:embed="rId14"/>
          <a:stretch/>
        </p:blipFill>
        <p:spPr>
          <a:xfrm>
            <a:off x="-17640" y="0"/>
            <a:ext cx="876960" cy="6856920"/>
          </a:xfrm>
          <a:prstGeom prst="rect">
            <a:avLst/>
          </a:prstGeom>
          <a:ln>
            <a:noFill/>
          </a:ln>
        </p:spPr>
      </p:pic>
      <p:sp>
        <p:nvSpPr>
          <p:cNvPr id="6" name="CustomShape 1"/>
          <p:cNvSpPr/>
          <p:nvPr/>
        </p:nvSpPr>
        <p:spPr>
          <a:xfrm rot="21376800">
            <a:off x="312120" y="-22320"/>
            <a:ext cx="489240" cy="6899040"/>
          </a:xfrm>
          <a:custGeom>
            <a:avLst/>
            <a:gdLst/>
            <a:ahLst/>
            <a:cxnLst/>
            <a:rect l="l" t="t" r="r" b="b"/>
            <a:pathLst>
              <a:path w="275119" h="6900226">
                <a:moveTo>
                  <a:pt x="3568" y="0"/>
                </a:moveTo>
                <a:cubicBezTo>
                  <a:pt x="93950" y="6182"/>
                  <a:pt x="183637" y="31370"/>
                  <a:pt x="274019" y="37552"/>
                </a:cubicBezTo>
                <a:cubicBezTo>
                  <a:pt x="275412" y="2325984"/>
                  <a:pt x="273726" y="4611794"/>
                  <a:pt x="275119" y="6900226"/>
                </a:cubicBezTo>
                <a:lnTo>
                  <a:pt x="0" y="6874337"/>
                </a:lnTo>
                <a:cubicBezTo>
                  <a:pt x="1551" y="4577347"/>
                  <a:pt x="2017" y="2296990"/>
                  <a:pt x="3568" y="0"/>
                </a:cubicBezTo>
                <a:close/>
              </a:path>
            </a:pathLst>
          </a:cu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13"/>
          <p:cNvPicPr/>
          <p:nvPr/>
        </p:nvPicPr>
        <p:blipFill>
          <a:blip r:embed="rId15"/>
          <a:stretch/>
        </p:blipFill>
        <p:spPr>
          <a:xfrm>
            <a:off x="468360" y="221760"/>
            <a:ext cx="2086560" cy="757800"/>
          </a:xfrm>
          <a:prstGeom prst="rect">
            <a:avLst/>
          </a:prstGeom>
          <a:ln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Titeltextes durch Klicken bearbeiten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9"/>
          <p:cNvPicPr/>
          <p:nvPr/>
        </p:nvPicPr>
        <p:blipFill>
          <a:blip r:embed="rId14"/>
          <a:stretch/>
        </p:blipFill>
        <p:spPr>
          <a:xfrm>
            <a:off x="-17640" y="0"/>
            <a:ext cx="876960" cy="6856920"/>
          </a:xfrm>
          <a:prstGeom prst="rect">
            <a:avLst/>
          </a:prstGeom>
          <a:ln>
            <a:noFill/>
          </a:ln>
        </p:spPr>
      </p:pic>
      <p:sp>
        <p:nvSpPr>
          <p:cNvPr id="40" name="CustomShape 1"/>
          <p:cNvSpPr/>
          <p:nvPr/>
        </p:nvSpPr>
        <p:spPr>
          <a:xfrm rot="21376800">
            <a:off x="312120" y="-22320"/>
            <a:ext cx="489240" cy="6899040"/>
          </a:xfrm>
          <a:custGeom>
            <a:avLst/>
            <a:gdLst/>
            <a:ahLst/>
            <a:cxnLst/>
            <a:rect l="l" t="t" r="r" b="b"/>
            <a:pathLst>
              <a:path w="275119" h="6900226">
                <a:moveTo>
                  <a:pt x="3568" y="0"/>
                </a:moveTo>
                <a:cubicBezTo>
                  <a:pt x="93950" y="6182"/>
                  <a:pt x="183637" y="31370"/>
                  <a:pt x="274019" y="37552"/>
                </a:cubicBezTo>
                <a:cubicBezTo>
                  <a:pt x="275412" y="2325984"/>
                  <a:pt x="273726" y="4611794"/>
                  <a:pt x="275119" y="6900226"/>
                </a:cubicBezTo>
                <a:lnTo>
                  <a:pt x="0" y="6874337"/>
                </a:lnTo>
                <a:cubicBezTo>
                  <a:pt x="1551" y="4577347"/>
                  <a:pt x="2017" y="2296990"/>
                  <a:pt x="3568" y="0"/>
                </a:cubicBezTo>
                <a:close/>
              </a:path>
            </a:pathLst>
          </a:cu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1" name="Picture 13"/>
          <p:cNvPicPr/>
          <p:nvPr/>
        </p:nvPicPr>
        <p:blipFill>
          <a:blip r:embed="rId15"/>
          <a:stretch/>
        </p:blipFill>
        <p:spPr>
          <a:xfrm>
            <a:off x="468360" y="221760"/>
            <a:ext cx="2086560" cy="757800"/>
          </a:xfrm>
          <a:prstGeom prst="rect">
            <a:avLst/>
          </a:prstGeom>
          <a:ln>
            <a:noFill/>
          </a:ln>
        </p:spPr>
      </p:pic>
      <p:pic>
        <p:nvPicPr>
          <p:cNvPr id="42" name="Picture 17"/>
          <p:cNvPicPr/>
          <p:nvPr/>
        </p:nvPicPr>
        <p:blipFill>
          <a:blip r:embed="rId16"/>
          <a:stretch/>
        </p:blipFill>
        <p:spPr>
          <a:xfrm>
            <a:off x="6615360" y="332640"/>
            <a:ext cx="2275920" cy="249840"/>
          </a:xfrm>
          <a:prstGeom prst="rect">
            <a:avLst/>
          </a:prstGeom>
          <a:ln>
            <a:noFill/>
          </a:ln>
        </p:spPr>
      </p:pic>
      <p:sp>
        <p:nvSpPr>
          <p:cNvPr id="4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Titeltextes durch Klicken bearbeiten</a:t>
            </a: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9"/>
          <p:cNvPicPr/>
          <p:nvPr/>
        </p:nvPicPr>
        <p:blipFill>
          <a:blip r:embed="rId14"/>
          <a:stretch/>
        </p:blipFill>
        <p:spPr>
          <a:xfrm>
            <a:off x="-17640" y="0"/>
            <a:ext cx="876960" cy="6856920"/>
          </a:xfrm>
          <a:prstGeom prst="rect">
            <a:avLst/>
          </a:prstGeom>
          <a:ln>
            <a:noFill/>
          </a:ln>
        </p:spPr>
      </p:pic>
      <p:sp>
        <p:nvSpPr>
          <p:cNvPr id="80" name="CustomShape 1"/>
          <p:cNvSpPr/>
          <p:nvPr/>
        </p:nvSpPr>
        <p:spPr>
          <a:xfrm rot="21376800">
            <a:off x="312120" y="-22320"/>
            <a:ext cx="489240" cy="6899040"/>
          </a:xfrm>
          <a:custGeom>
            <a:avLst/>
            <a:gdLst/>
            <a:ahLst/>
            <a:cxnLst/>
            <a:rect l="l" t="t" r="r" b="b"/>
            <a:pathLst>
              <a:path w="275119" h="6900226">
                <a:moveTo>
                  <a:pt x="3568" y="0"/>
                </a:moveTo>
                <a:cubicBezTo>
                  <a:pt x="93950" y="6182"/>
                  <a:pt x="183637" y="31370"/>
                  <a:pt x="274019" y="37552"/>
                </a:cubicBezTo>
                <a:cubicBezTo>
                  <a:pt x="275412" y="2325984"/>
                  <a:pt x="273726" y="4611794"/>
                  <a:pt x="275119" y="6900226"/>
                </a:cubicBezTo>
                <a:lnTo>
                  <a:pt x="0" y="6874337"/>
                </a:lnTo>
                <a:cubicBezTo>
                  <a:pt x="1551" y="4577347"/>
                  <a:pt x="2017" y="2296990"/>
                  <a:pt x="3568" y="0"/>
                </a:cubicBezTo>
                <a:close/>
              </a:path>
            </a:pathLst>
          </a:cu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1" name="Picture 13"/>
          <p:cNvPicPr/>
          <p:nvPr/>
        </p:nvPicPr>
        <p:blipFill>
          <a:blip r:embed="rId15"/>
          <a:stretch/>
        </p:blipFill>
        <p:spPr>
          <a:xfrm>
            <a:off x="468360" y="221760"/>
            <a:ext cx="2086560" cy="757800"/>
          </a:xfrm>
          <a:prstGeom prst="rect">
            <a:avLst/>
          </a:prstGeom>
          <a:ln>
            <a:noFill/>
          </a:ln>
        </p:spPr>
      </p:pic>
      <p:sp>
        <p:nvSpPr>
          <p:cNvPr id="82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Titeltextes durch Klicken bearbeiten</a:t>
            </a: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9"/>
          <p:cNvPicPr/>
          <p:nvPr/>
        </p:nvPicPr>
        <p:blipFill>
          <a:blip r:embed="rId14"/>
          <a:stretch/>
        </p:blipFill>
        <p:spPr>
          <a:xfrm>
            <a:off x="-17640" y="0"/>
            <a:ext cx="876960" cy="6856920"/>
          </a:xfrm>
          <a:prstGeom prst="rect">
            <a:avLst/>
          </a:prstGeom>
          <a:ln>
            <a:noFill/>
          </a:ln>
        </p:spPr>
      </p:pic>
      <p:sp>
        <p:nvSpPr>
          <p:cNvPr id="119" name="CustomShape 1"/>
          <p:cNvSpPr/>
          <p:nvPr/>
        </p:nvSpPr>
        <p:spPr>
          <a:xfrm rot="21376800">
            <a:off x="312120" y="-22320"/>
            <a:ext cx="489240" cy="6899040"/>
          </a:xfrm>
          <a:custGeom>
            <a:avLst/>
            <a:gdLst/>
            <a:ahLst/>
            <a:cxnLst/>
            <a:rect l="l" t="t" r="r" b="b"/>
            <a:pathLst>
              <a:path w="275119" h="6900226">
                <a:moveTo>
                  <a:pt x="3568" y="0"/>
                </a:moveTo>
                <a:cubicBezTo>
                  <a:pt x="93950" y="6182"/>
                  <a:pt x="183637" y="31370"/>
                  <a:pt x="274019" y="37552"/>
                </a:cubicBezTo>
                <a:cubicBezTo>
                  <a:pt x="275412" y="2325984"/>
                  <a:pt x="273726" y="4611794"/>
                  <a:pt x="275119" y="6900226"/>
                </a:cubicBezTo>
                <a:lnTo>
                  <a:pt x="0" y="6874337"/>
                </a:lnTo>
                <a:cubicBezTo>
                  <a:pt x="1551" y="4577347"/>
                  <a:pt x="2017" y="2296990"/>
                  <a:pt x="3568" y="0"/>
                </a:cubicBezTo>
                <a:close/>
              </a:path>
            </a:pathLst>
          </a:cu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0" name="Picture 13"/>
          <p:cNvPicPr/>
          <p:nvPr/>
        </p:nvPicPr>
        <p:blipFill>
          <a:blip r:embed="rId15"/>
          <a:stretch/>
        </p:blipFill>
        <p:spPr>
          <a:xfrm>
            <a:off x="468360" y="221760"/>
            <a:ext cx="2086560" cy="757800"/>
          </a:xfrm>
          <a:prstGeom prst="rect">
            <a:avLst/>
          </a:prstGeom>
          <a:ln>
            <a:noFill/>
          </a:ln>
        </p:spPr>
      </p:pic>
      <p:sp>
        <p:nvSpPr>
          <p:cNvPr id="121" name="PlaceHolder 2"/>
          <p:cNvSpPr>
            <a:spLocks noGrp="1"/>
          </p:cNvSpPr>
          <p:nvPr>
            <p:ph type="title"/>
          </p:nvPr>
        </p:nvSpPr>
        <p:spPr>
          <a:xfrm>
            <a:off x="899640" y="960840"/>
            <a:ext cx="7785720" cy="624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38.png"/><Relationship Id="rId21" Type="http://schemas.openxmlformats.org/officeDocument/2006/relationships/image" Target="../media/image56.png"/><Relationship Id="rId7" Type="http://schemas.openxmlformats.org/officeDocument/2006/relationships/image" Target="../media/image42.jpeg"/><Relationship Id="rId12" Type="http://schemas.openxmlformats.org/officeDocument/2006/relationships/image" Target="../media/image47.jpe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1.png"/><Relationship Id="rId20" Type="http://schemas.openxmlformats.org/officeDocument/2006/relationships/image" Target="../media/image55.jpe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41.jpeg"/><Relationship Id="rId11" Type="http://schemas.openxmlformats.org/officeDocument/2006/relationships/image" Target="../media/image46.jpe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Bit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en.wikipedia.org/wiki/Digital_dat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jpg"/><Relationship Id="rId11" Type="http://schemas.openxmlformats.org/officeDocument/2006/relationships/comments" Target="../comments/comment1.xml"/><Relationship Id="rId5" Type="http://schemas.openxmlformats.org/officeDocument/2006/relationships/image" Target="../media/image9.jpg"/><Relationship Id="rId10" Type="http://schemas.openxmlformats.org/officeDocument/2006/relationships/hyperlink" Target="https://en.wikipedia.org/wiki/Digital_image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en.wikipedia.org/wiki/Group_representation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-428760" y="0"/>
            <a:ext cx="876960" cy="685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97" name="Picture 4"/>
          <p:cNvPicPr/>
          <p:nvPr/>
        </p:nvPicPr>
        <p:blipFill>
          <a:blip r:embed="rId2"/>
          <a:stretch/>
        </p:blipFill>
        <p:spPr>
          <a:xfrm>
            <a:off x="0" y="0"/>
            <a:ext cx="9219240" cy="6961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30" y="1245326"/>
            <a:ext cx="8627370" cy="492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96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29972" y="1021440"/>
            <a:ext cx="7785720" cy="842194"/>
          </a:xfrm>
        </p:spPr>
        <p:txBody>
          <a:bodyPr/>
          <a:lstStyle/>
          <a:p>
            <a:r>
              <a:rPr lang="en-US" sz="2800" dirty="0"/>
              <a:t>What is meant by </a:t>
            </a:r>
            <a:r>
              <a:rPr lang="en-US" sz="2800" dirty="0" err="1"/>
              <a:t>IoT</a:t>
            </a:r>
            <a:r>
              <a:rPr lang="en-US" sz="2800" dirty="0"/>
              <a:t>? Relationship between </a:t>
            </a:r>
            <a:r>
              <a:rPr lang="en-US" sz="2800" dirty="0" err="1"/>
              <a:t>IoT</a:t>
            </a:r>
            <a:r>
              <a:rPr lang="en-US" sz="2800" dirty="0"/>
              <a:t> and CPS?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29972" y="2090056"/>
            <a:ext cx="7785720" cy="4397829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CPSs </a:t>
            </a:r>
            <a:r>
              <a:rPr lang="en-US" sz="2400" dirty="0" smtClean="0"/>
              <a:t>are not </a:t>
            </a:r>
            <a:r>
              <a:rPr lang="en-US" sz="2400" dirty="0" err="1"/>
              <a:t>IoTs</a:t>
            </a:r>
            <a:r>
              <a:rPr lang="en-US" sz="2400" dirty="0"/>
              <a:t>, but you can build them with CPSs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/>
              <a:t>internet of </a:t>
            </a:r>
            <a:r>
              <a:rPr lang="en-US" sz="2400" dirty="0" smtClean="0"/>
              <a:t>things (</a:t>
            </a:r>
            <a:r>
              <a:rPr lang="en-US" sz="2400" dirty="0" err="1" smtClean="0"/>
              <a:t>IoT</a:t>
            </a:r>
            <a:r>
              <a:rPr lang="en-US" sz="2400" dirty="0" smtClean="0"/>
              <a:t>) </a:t>
            </a:r>
            <a:r>
              <a:rPr lang="en-US" sz="2400" dirty="0"/>
              <a:t>is a difficult concept to define precisely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r>
              <a:rPr lang="en-US" sz="2000" dirty="0"/>
              <a:t>The internet of things </a:t>
            </a:r>
            <a:r>
              <a:rPr lang="en-US" sz="2000" dirty="0" smtClean="0"/>
              <a:t>is </a:t>
            </a:r>
            <a:r>
              <a:rPr lang="en-US" sz="2000" dirty="0"/>
              <a:t>a computing concept that describes the idea of everyday physical objects being connected to the internet and being able to identify themselves to other devices</a:t>
            </a:r>
            <a:r>
              <a:rPr lang="en-US" sz="2000" dirty="0" smtClean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Which goal is to be </a:t>
            </a:r>
            <a:r>
              <a:rPr lang="en-US" sz="2000" dirty="0" smtClean="0"/>
              <a:t>reach </a:t>
            </a:r>
            <a:r>
              <a:rPr lang="en-US" sz="2000" dirty="0"/>
              <a:t>by networking and communicating the individual systems depends on the requirements of the overall system.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8168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21263" y="2248954"/>
            <a:ext cx="8228880" cy="397656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cyber-physical system represents the desired unity of </a:t>
            </a:r>
            <a:r>
              <a:rPr lang="en-US" sz="2800" dirty="0" smtClean="0"/>
              <a:t>reality and </a:t>
            </a:r>
            <a:r>
              <a:rPr lang="en-US" sz="2800" dirty="0"/>
              <a:t>digital </a:t>
            </a:r>
            <a:r>
              <a:rPr lang="en-US" sz="2800" dirty="0" smtClean="0"/>
              <a:t>image.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 further development </a:t>
            </a:r>
            <a:r>
              <a:rPr lang="en-US" sz="2800" dirty="0"/>
              <a:t>of the mechatronics to </a:t>
            </a:r>
            <a:r>
              <a:rPr lang="en-US" sz="2800" dirty="0" smtClean="0"/>
              <a:t>a symbiotic </a:t>
            </a:r>
            <a:r>
              <a:rPr lang="en-US" sz="2800" dirty="0"/>
              <a:t>system approach on the basis of information </a:t>
            </a:r>
            <a:r>
              <a:rPr lang="en-US" sz="2800" dirty="0" smtClean="0"/>
              <a:t>technology.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Sensory</a:t>
            </a:r>
            <a:r>
              <a:rPr lang="en-US" sz="2800" dirty="0"/>
              <a:t>, </a:t>
            </a:r>
            <a:r>
              <a:rPr lang="en-US" sz="2800" dirty="0" err="1"/>
              <a:t>actuatorial</a:t>
            </a:r>
            <a:r>
              <a:rPr lang="en-US" sz="2800" dirty="0"/>
              <a:t> and cognitive functions can </a:t>
            </a:r>
            <a:r>
              <a:rPr lang="en-US" sz="2800" dirty="0" smtClean="0"/>
              <a:t>be </a:t>
            </a:r>
            <a:r>
              <a:rPr lang="en-US" sz="2800" dirty="0"/>
              <a:t>integrated into </a:t>
            </a:r>
            <a:r>
              <a:rPr lang="en-US" sz="2800" dirty="0" smtClean="0"/>
              <a:t>technical systems.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Networkability</a:t>
            </a:r>
            <a:r>
              <a:rPr lang="de-DE" sz="2800" dirty="0"/>
              <a:t> </a:t>
            </a:r>
            <a:r>
              <a:rPr lang="de-DE" sz="2800" dirty="0" err="1"/>
              <a:t>of</a:t>
            </a:r>
            <a:r>
              <a:rPr lang="de-DE" sz="2800" dirty="0"/>
              <a:t> all </a:t>
            </a:r>
            <a:r>
              <a:rPr lang="de-DE" sz="2800" dirty="0" err="1"/>
              <a:t>components</a:t>
            </a:r>
            <a:endParaRPr lang="de-DE" sz="2800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899640" y="931817"/>
            <a:ext cx="7785720" cy="976200"/>
          </a:xfrm>
        </p:spPr>
        <p:txBody>
          <a:bodyPr/>
          <a:lstStyle/>
          <a:p>
            <a:r>
              <a:rPr lang="en-US" sz="3200" dirty="0"/>
              <a:t>What is particularly important in cyber-physical </a:t>
            </a:r>
            <a:r>
              <a:rPr lang="en-US" sz="3200" dirty="0" smtClean="0"/>
              <a:t>systems (CPS)?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1185912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3479" y="696685"/>
            <a:ext cx="7785720" cy="1942011"/>
          </a:xfrm>
        </p:spPr>
        <p:txBody>
          <a:bodyPr/>
          <a:lstStyle/>
          <a:p>
            <a:r>
              <a:rPr lang="en-US" sz="2800" dirty="0"/>
              <a:t>T</a:t>
            </a:r>
            <a:r>
              <a:rPr lang="en-US" sz="2800" dirty="0" smtClean="0"/>
              <a:t>he </a:t>
            </a:r>
            <a:r>
              <a:rPr lang="en-US" sz="2800" dirty="0"/>
              <a:t>basis for fascinating perspectives of technical systems </a:t>
            </a:r>
            <a:r>
              <a:rPr lang="en-US" sz="2800" dirty="0" smtClean="0"/>
              <a:t>[3</a:t>
            </a:r>
            <a:r>
              <a:rPr lang="en-US" sz="2800" dirty="0"/>
              <a:t>].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Functionalities </a:t>
            </a:r>
            <a:r>
              <a:rPr lang="en-US" sz="2800" dirty="0"/>
              <a:t>that have so far only been fulfilled by biological </a:t>
            </a:r>
            <a:r>
              <a:rPr lang="en-US" sz="2800" dirty="0" smtClean="0"/>
              <a:t>systems:</a:t>
            </a:r>
            <a:r>
              <a:rPr lang="en-US" sz="3200" dirty="0" smtClean="0"/>
              <a:t> 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88126" y="2423126"/>
            <a:ext cx="8228880" cy="397656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</a:t>
            </a:r>
            <a:r>
              <a:rPr lang="en-US" sz="2800" b="1" dirty="0" smtClean="0"/>
              <a:t>utonomous </a:t>
            </a:r>
            <a:r>
              <a:rPr lang="en-US" sz="2800" b="1" dirty="0"/>
              <a:t>S</a:t>
            </a:r>
            <a:r>
              <a:rPr lang="en-US" sz="2800" b="1" dirty="0" smtClean="0"/>
              <a:t>ystems</a:t>
            </a:r>
            <a:r>
              <a:rPr lang="en-US" sz="2800" b="1" dirty="0"/>
              <a:t>: </a:t>
            </a:r>
            <a:r>
              <a:rPr lang="en-US" sz="2800" dirty="0"/>
              <a:t>These systems independently solve complex tasks </a:t>
            </a:r>
            <a:r>
              <a:rPr lang="en-US" sz="2800" dirty="0" smtClean="0"/>
              <a:t>within of </a:t>
            </a:r>
            <a:r>
              <a:rPr lang="en-US" sz="2800" dirty="0"/>
              <a:t>a particular application domain</a:t>
            </a:r>
            <a:r>
              <a:rPr lang="en-US" sz="28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D</a:t>
            </a:r>
            <a:r>
              <a:rPr lang="en-US" sz="2800" b="1" dirty="0" smtClean="0"/>
              <a:t>ynamically </a:t>
            </a:r>
            <a:r>
              <a:rPr lang="en-US" sz="2800" b="1" dirty="0"/>
              <a:t>N</a:t>
            </a:r>
            <a:r>
              <a:rPr lang="en-US" sz="2800" b="1" dirty="0" smtClean="0"/>
              <a:t>etworked </a:t>
            </a:r>
            <a:r>
              <a:rPr lang="en-US" sz="2800" b="1" dirty="0"/>
              <a:t>S</a:t>
            </a:r>
            <a:r>
              <a:rPr lang="en-US" sz="2800" b="1" dirty="0" smtClean="0"/>
              <a:t>ystems (</a:t>
            </a:r>
            <a:r>
              <a:rPr lang="en-US" sz="2800" b="1" dirty="0"/>
              <a:t>System-of-Systems</a:t>
            </a:r>
            <a:r>
              <a:rPr lang="en-US" sz="2800" b="1" dirty="0" smtClean="0"/>
              <a:t>): </a:t>
            </a:r>
            <a:r>
              <a:rPr lang="en-US" sz="2800" dirty="0"/>
              <a:t>The degree of system networking will </a:t>
            </a:r>
            <a:r>
              <a:rPr lang="en-US" sz="2800" dirty="0" smtClean="0"/>
              <a:t>increase. This </a:t>
            </a:r>
            <a:r>
              <a:rPr lang="en-US" sz="2800" dirty="0"/>
              <a:t>will result in new, more complex systems, their functionality </a:t>
            </a:r>
            <a:r>
              <a:rPr lang="en-US" sz="2800" dirty="0" smtClean="0"/>
              <a:t>and performance </a:t>
            </a:r>
            <a:r>
              <a:rPr lang="en-US" sz="2800" dirty="0"/>
              <a:t>exceeds the sum of the individual systems. 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798375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657497" y="1360680"/>
            <a:ext cx="8228880" cy="46134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Interactive </a:t>
            </a:r>
            <a:r>
              <a:rPr lang="de-DE" sz="2800" b="1" dirty="0" err="1"/>
              <a:t>Sociotechnical</a:t>
            </a:r>
            <a:r>
              <a:rPr lang="en-US" sz="2800" b="1" dirty="0" smtClean="0"/>
              <a:t> </a:t>
            </a:r>
            <a:r>
              <a:rPr lang="en-US" sz="2800" b="1" dirty="0"/>
              <a:t>S</a:t>
            </a:r>
            <a:r>
              <a:rPr lang="en-US" sz="2800" b="1" dirty="0" smtClean="0"/>
              <a:t>ystems</a:t>
            </a:r>
            <a:r>
              <a:rPr lang="en-US" sz="2800" b="1" dirty="0"/>
              <a:t>: </a:t>
            </a:r>
            <a:r>
              <a:rPr lang="en-US" sz="2800" dirty="0"/>
              <a:t>Opens up new perspectives on the interaction between human beings and the Machine. The systems will flexibly adapt to the needs of the user</a:t>
            </a:r>
            <a:r>
              <a:rPr lang="en-US" sz="28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 err="1"/>
              <a:t>Product</a:t>
            </a:r>
            <a:r>
              <a:rPr lang="de-DE" sz="2800" b="1" dirty="0"/>
              <a:t>-service </a:t>
            </a:r>
            <a:r>
              <a:rPr lang="de-DE" sz="2800" b="1" dirty="0" smtClean="0"/>
              <a:t>Systems </a:t>
            </a:r>
            <a:r>
              <a:rPr lang="en-US" sz="2800" b="1" dirty="0" smtClean="0"/>
              <a:t>: </a:t>
            </a:r>
            <a:r>
              <a:rPr lang="en-US" sz="2800" dirty="0"/>
              <a:t>Enables the fusion of material and process services for customer-oriented problem solutions.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582179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3514" y="1430743"/>
            <a:ext cx="7785720" cy="625320"/>
          </a:xfrm>
        </p:spPr>
        <p:txBody>
          <a:bodyPr/>
          <a:lstStyle/>
          <a:p>
            <a:r>
              <a:rPr lang="en-US" sz="2400" dirty="0"/>
              <a:t>What is the technical basis of the CPSs?</a:t>
            </a:r>
            <a:endParaRPr lang="de-DE" sz="24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7" y="2129159"/>
            <a:ext cx="5991498" cy="188558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712198" y="3903169"/>
            <a:ext cx="5370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</a:rPr>
              <a:t>Relationship between </a:t>
            </a:r>
            <a:r>
              <a:rPr lang="en-US" dirty="0">
                <a:latin typeface="Times New Roman" panose="02020603050405020304" pitchFamily="18" charset="0"/>
              </a:rPr>
              <a:t>embedded </a:t>
            </a:r>
            <a:r>
              <a:rPr lang="en-US" dirty="0" smtClean="0">
                <a:latin typeface="Times New Roman" panose="02020603050405020304" pitchFamily="18" charset="0"/>
              </a:rPr>
              <a:t>systems and CPS[4]</a:t>
            </a:r>
            <a:endParaRPr lang="en-US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873514" y="930868"/>
            <a:ext cx="7481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Embedded </a:t>
            </a:r>
            <a:r>
              <a:rPr lang="de-DE" dirty="0" smtClean="0"/>
              <a:t>Systems Design, </a:t>
            </a:r>
            <a:r>
              <a:rPr lang="de-DE" dirty="0"/>
              <a:t>Peter </a:t>
            </a:r>
            <a:r>
              <a:rPr lang="de-DE" dirty="0" err="1" smtClean="0"/>
              <a:t>Marwedel</a:t>
            </a:r>
            <a:r>
              <a:rPr lang="de-DE" dirty="0"/>
              <a:t>, ISBN 978-3-319-56043-4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710" y="2351314"/>
            <a:ext cx="2364248" cy="3148148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1906305" y="5584845"/>
            <a:ext cx="71535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Robotics is also a traditional area in which embedded/cyber-physical</a:t>
            </a:r>
          </a:p>
          <a:p>
            <a:r>
              <a:rPr lang="en-US" dirty="0">
                <a:latin typeface="Times New Roman" panose="02020603050405020304" pitchFamily="18" charset="0"/>
              </a:rPr>
              <a:t>systems have been used. Mechanical aspects are very important </a:t>
            </a:r>
            <a:r>
              <a:rPr lang="en-US" dirty="0" smtClean="0">
                <a:latin typeface="Times New Roman" panose="02020603050405020304" pitchFamily="18" charset="0"/>
              </a:rPr>
              <a:t>for robots</a:t>
            </a:r>
            <a:r>
              <a:rPr lang="en-US" dirty="0">
                <a:latin typeface="Times New Roman" panose="02020603050405020304" pitchFamily="18" charset="0"/>
              </a:rPr>
              <a:t>. </a:t>
            </a:r>
            <a:r>
              <a:rPr lang="en-US" dirty="0" smtClean="0">
                <a:latin typeface="Times New Roman" panose="02020603050405020304" pitchFamily="18" charset="0"/>
              </a:rPr>
              <a:t>Robots, modeled </a:t>
            </a:r>
            <a:r>
              <a:rPr lang="en-US" dirty="0">
                <a:latin typeface="Times New Roman" panose="02020603050405020304" pitchFamily="18" charset="0"/>
              </a:rPr>
              <a:t>after animals or human beings, have </a:t>
            </a:r>
            <a:r>
              <a:rPr lang="en-US" dirty="0" smtClean="0">
                <a:latin typeface="Times New Roman" panose="02020603050405020304" pitchFamily="18" charset="0"/>
              </a:rPr>
              <a:t>been designed. [4]</a:t>
            </a:r>
            <a:endParaRPr 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443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2000" y="1395908"/>
            <a:ext cx="7785720" cy="625320"/>
          </a:xfrm>
        </p:spPr>
        <p:txBody>
          <a:bodyPr/>
          <a:lstStyle/>
          <a:p>
            <a:r>
              <a:rPr lang="de-DE" sz="3200" dirty="0" smtClean="0"/>
              <a:t>Definition </a:t>
            </a:r>
            <a:r>
              <a:rPr lang="de-DE" sz="3200" dirty="0" err="1" smtClean="0"/>
              <a:t>of</a:t>
            </a:r>
            <a:r>
              <a:rPr lang="de-DE" sz="3200" dirty="0" smtClean="0"/>
              <a:t> Embedded Systems (ES)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01040" y="2629989"/>
            <a:ext cx="8228880" cy="2445994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IEEE has the following definition for embedded systems: An Embedded Computer System: A </a:t>
            </a:r>
            <a:r>
              <a:rPr lang="en-US" b="1" dirty="0"/>
              <a:t>computer system </a:t>
            </a:r>
            <a:r>
              <a:rPr lang="en-US" sz="2400" dirty="0"/>
              <a:t>that is </a:t>
            </a:r>
            <a:r>
              <a:rPr lang="en-US" sz="2400" b="1" dirty="0" smtClean="0"/>
              <a:t>part of a larger system</a:t>
            </a:r>
            <a:r>
              <a:rPr lang="en-US" sz="2400" dirty="0" smtClean="0"/>
              <a:t> and performs </a:t>
            </a:r>
            <a:r>
              <a:rPr lang="en-US" sz="2400" dirty="0"/>
              <a:t>some of </a:t>
            </a:r>
            <a:r>
              <a:rPr lang="en-US" sz="2400" dirty="0" smtClean="0"/>
              <a:t>the requirements </a:t>
            </a:r>
            <a:r>
              <a:rPr lang="en-US" sz="2400" dirty="0"/>
              <a:t>of </a:t>
            </a:r>
            <a:r>
              <a:rPr lang="en-US" sz="2400" dirty="0" smtClean="0"/>
              <a:t>that </a:t>
            </a:r>
            <a:r>
              <a:rPr lang="en-US" sz="2400" dirty="0"/>
              <a:t>system; </a:t>
            </a:r>
            <a:r>
              <a:rPr lang="en-US" sz="2400" dirty="0" smtClean="0"/>
              <a:t>for example</a:t>
            </a:r>
            <a:r>
              <a:rPr lang="en-US" sz="2400" dirty="0"/>
              <a:t>, </a:t>
            </a:r>
            <a:r>
              <a:rPr lang="en-US" sz="2400" dirty="0" smtClean="0"/>
              <a:t>a computer system used in </a:t>
            </a:r>
            <a:r>
              <a:rPr lang="en-US" sz="2400" dirty="0"/>
              <a:t>an </a:t>
            </a:r>
            <a:r>
              <a:rPr lang="en-US" sz="2400" dirty="0" smtClean="0"/>
              <a:t>aircraft or rapid transit </a:t>
            </a:r>
            <a:r>
              <a:rPr lang="en-US" sz="2400" dirty="0"/>
              <a:t>system</a:t>
            </a:r>
            <a:r>
              <a:rPr lang="en-US" sz="2400" dirty="0" smtClean="0"/>
              <a:t>. </a:t>
            </a:r>
          </a:p>
          <a:p>
            <a:pPr marL="0" indent="0">
              <a:buNone/>
            </a:pPr>
            <a:r>
              <a:rPr lang="en-US" sz="2400" dirty="0" smtClean="0"/>
              <a:t>(</a:t>
            </a:r>
            <a:r>
              <a:rPr lang="en-US" sz="2400" dirty="0"/>
              <a:t>Institute of Electrical and Electronics </a:t>
            </a:r>
            <a:r>
              <a:rPr lang="en-US" sz="2400" dirty="0" smtClean="0"/>
              <a:t>Engineers, 1992)</a:t>
            </a:r>
            <a:endParaRPr lang="de-DE" sz="24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25" y="5369686"/>
            <a:ext cx="1793968" cy="1152182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311094" y="6367979"/>
            <a:ext cx="1369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/>
              <a:t>Raspberry</a:t>
            </a:r>
            <a:r>
              <a:rPr lang="de-DE" sz="1400" dirty="0"/>
              <a:t> Pi 3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1" y="5332784"/>
            <a:ext cx="2020388" cy="1189084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5073410" y="6337202"/>
            <a:ext cx="34018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i="1" dirty="0" err="1"/>
              <a:t>Simatic</a:t>
            </a:r>
            <a:r>
              <a:rPr lang="de-DE" sz="1400" i="1" dirty="0"/>
              <a:t> </a:t>
            </a:r>
            <a:r>
              <a:rPr lang="de-DE" sz="1400" i="1" dirty="0" err="1"/>
              <a:t>Microbox</a:t>
            </a:r>
            <a:r>
              <a:rPr lang="de-DE" sz="1400" i="1" dirty="0"/>
              <a:t> PC 427B</a:t>
            </a:r>
            <a:r>
              <a:rPr lang="de-DE" sz="1400" dirty="0"/>
              <a:t> von Siemens</a:t>
            </a:r>
          </a:p>
        </p:txBody>
      </p:sp>
    </p:spTree>
    <p:extLst>
      <p:ext uri="{BB962C8B-B14F-4D97-AF65-F5344CB8AC3E}">
        <p14:creationId xmlns:p14="http://schemas.microsoft.com/office/powerpoint/2010/main" val="3295143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432" y="1305343"/>
            <a:ext cx="3237412" cy="3361928"/>
          </a:xfrm>
          <a:prstGeom prst="rect">
            <a:avLst/>
          </a:prstGeom>
        </p:spPr>
      </p:pic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2094411" y="492576"/>
            <a:ext cx="7785720" cy="1038464"/>
          </a:xfrm>
        </p:spPr>
        <p:txBody>
          <a:bodyPr/>
          <a:lstStyle/>
          <a:p>
            <a:r>
              <a:rPr lang="en-US" sz="3200" dirty="0"/>
              <a:t>Examples of </a:t>
            </a:r>
            <a:r>
              <a:rPr lang="en-US" sz="3200" dirty="0" smtClean="0"/>
              <a:t>Applications </a:t>
            </a:r>
            <a:r>
              <a:rPr lang="en-US" sz="3200" dirty="0"/>
              <a:t>of </a:t>
            </a:r>
            <a:r>
              <a:rPr lang="en-US" sz="3200" dirty="0" smtClean="0"/>
              <a:t>ESs:</a:t>
            </a:r>
            <a:endParaRPr lang="de-DE" sz="3200" dirty="0"/>
          </a:p>
        </p:txBody>
      </p:sp>
      <p:sp>
        <p:nvSpPr>
          <p:cNvPr id="5" name="Rechteck 4"/>
          <p:cNvSpPr/>
          <p:nvPr/>
        </p:nvSpPr>
        <p:spPr>
          <a:xfrm>
            <a:off x="437993" y="1585776"/>
            <a:ext cx="263843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/>
              <a:t>Automotive </a:t>
            </a:r>
            <a:r>
              <a:rPr lang="de-DE" sz="1400" dirty="0" smtClean="0"/>
              <a:t>Technology </a:t>
            </a:r>
            <a:r>
              <a:rPr lang="de-DE" sz="1400" b="1" dirty="0" smtClean="0"/>
              <a:t>:</a:t>
            </a:r>
            <a:endParaRPr lang="de-DE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ABS </a:t>
            </a:r>
            <a:r>
              <a:rPr lang="de-DE" sz="1400" dirty="0" smtClean="0"/>
              <a:t>(Anti-Lock </a:t>
            </a:r>
            <a:r>
              <a:rPr lang="de-DE" sz="1400" dirty="0" err="1" smtClean="0"/>
              <a:t>Braking</a:t>
            </a:r>
            <a:r>
              <a:rPr lang="de-DE" sz="1400" dirty="0" smtClean="0"/>
              <a:t> System</a:t>
            </a:r>
            <a:r>
              <a:rPr lang="de-DE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Adaptive </a:t>
            </a:r>
            <a:r>
              <a:rPr lang="de-DE" sz="1400" dirty="0" err="1" smtClean="0"/>
              <a:t>Bend</a:t>
            </a:r>
            <a:r>
              <a:rPr lang="de-DE" sz="1400" dirty="0" smtClean="0"/>
              <a:t> </a:t>
            </a:r>
            <a:r>
              <a:rPr lang="de-DE" sz="1400" dirty="0" err="1" smtClean="0"/>
              <a:t>Lighting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ESP (Electronic </a:t>
            </a:r>
            <a:r>
              <a:rPr lang="de-DE" sz="1400" dirty="0" err="1"/>
              <a:t>Stability</a:t>
            </a:r>
            <a:r>
              <a:rPr lang="de-DE" sz="1400" dirty="0"/>
              <a:t> </a:t>
            </a:r>
            <a:r>
              <a:rPr lang="de-DE" sz="1400" dirty="0" err="1"/>
              <a:t>Program</a:t>
            </a:r>
            <a:r>
              <a:rPr lang="de-DE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Electronic </a:t>
            </a:r>
            <a:r>
              <a:rPr lang="de-DE" sz="1400" dirty="0" err="1" smtClean="0"/>
              <a:t>Injection</a:t>
            </a:r>
            <a:r>
              <a:rPr lang="de-DE" sz="1400" dirty="0" smtClean="0"/>
              <a:t> System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Navigation System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Infotainment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Cruise Control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Drive </a:t>
            </a:r>
            <a:r>
              <a:rPr lang="de-DE" sz="1400" dirty="0" err="1"/>
              <a:t>by</a:t>
            </a:r>
            <a:r>
              <a:rPr lang="de-DE" sz="1400" dirty="0"/>
              <a:t> </a:t>
            </a:r>
            <a:r>
              <a:rPr lang="de-DE" sz="1400" dirty="0" err="1" smtClean="0"/>
              <a:t>Wire</a:t>
            </a:r>
            <a:endParaRPr lang="de-DE" sz="1400" dirty="0"/>
          </a:p>
        </p:txBody>
      </p:sp>
      <p:sp>
        <p:nvSpPr>
          <p:cNvPr id="6" name="Rechteck 5"/>
          <p:cNvSpPr/>
          <p:nvPr/>
        </p:nvSpPr>
        <p:spPr>
          <a:xfrm>
            <a:off x="3552008" y="4694784"/>
            <a:ext cx="252548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/>
              <a:t>Aircraft</a:t>
            </a:r>
            <a:r>
              <a:rPr lang="de-DE" sz="1400" dirty="0"/>
              <a:t> </a:t>
            </a:r>
            <a:r>
              <a:rPr lang="de-DE" sz="1400" dirty="0" smtClean="0"/>
              <a:t>Technology</a:t>
            </a:r>
            <a:r>
              <a:rPr lang="de-DE" sz="1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Autopilot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Artificial</a:t>
            </a:r>
            <a:r>
              <a:rPr lang="de-DE" sz="1400" dirty="0"/>
              <a:t> </a:t>
            </a:r>
            <a:r>
              <a:rPr lang="de-DE" sz="1400" dirty="0" err="1" smtClean="0"/>
              <a:t>Horizon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Tail</a:t>
            </a:r>
            <a:r>
              <a:rPr lang="de-DE" sz="1400" dirty="0"/>
              <a:t> </a:t>
            </a:r>
            <a:r>
              <a:rPr lang="de-DE" sz="1400" dirty="0" err="1" smtClean="0"/>
              <a:t>Stabilizer</a:t>
            </a:r>
            <a:r>
              <a:rPr lang="de-DE" sz="1400" dirty="0" smtClean="0"/>
              <a:t> Bars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Wing Dynamics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Infotainment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Engine Control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Mechatronic</a:t>
            </a:r>
            <a:r>
              <a:rPr lang="de-DE" sz="1400" dirty="0"/>
              <a:t> Monitoring</a:t>
            </a:r>
          </a:p>
        </p:txBody>
      </p:sp>
      <p:sp>
        <p:nvSpPr>
          <p:cNvPr id="7" name="Rechteck 6"/>
          <p:cNvSpPr/>
          <p:nvPr/>
        </p:nvSpPr>
        <p:spPr>
          <a:xfrm>
            <a:off x="666207" y="4276127"/>
            <a:ext cx="32613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/>
              <a:t>Automation</a:t>
            </a:r>
            <a:r>
              <a:rPr lang="de-DE" sz="1400" dirty="0"/>
              <a:t> </a:t>
            </a:r>
            <a:r>
              <a:rPr lang="de-DE" sz="1400" dirty="0" smtClean="0"/>
              <a:t>Technology</a:t>
            </a:r>
            <a:r>
              <a:rPr lang="de-DE" sz="1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Process</a:t>
            </a:r>
            <a:r>
              <a:rPr lang="de-DE" sz="1400" dirty="0"/>
              <a:t> </a:t>
            </a:r>
            <a:r>
              <a:rPr lang="de-DE" sz="1400" dirty="0" err="1"/>
              <a:t>control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robotics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Sensor/</a:t>
            </a:r>
            <a:r>
              <a:rPr lang="de-DE" sz="1400" dirty="0" err="1"/>
              <a:t>Actuator</a:t>
            </a:r>
            <a:r>
              <a:rPr lang="de-DE" sz="1400" dirty="0"/>
              <a:t>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Bluetooth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Buses: </a:t>
            </a:r>
            <a:r>
              <a:rPr lang="de-DE" sz="1400" dirty="0" err="1"/>
              <a:t>Profibus</a:t>
            </a:r>
            <a:r>
              <a:rPr lang="de-DE" sz="1400" dirty="0"/>
              <a:t>, </a:t>
            </a:r>
            <a:r>
              <a:rPr lang="de-DE" sz="1400" dirty="0" err="1" smtClean="0"/>
              <a:t>DeviceNet</a:t>
            </a:r>
            <a:r>
              <a:rPr lang="de-DE" sz="1400" dirty="0" smtClean="0"/>
              <a:t> </a:t>
            </a:r>
            <a:r>
              <a:rPr lang="de-DE" sz="1400" dirty="0" err="1"/>
              <a:t>CANopen</a:t>
            </a:r>
            <a:r>
              <a:rPr lang="de-DE" sz="1400" dirty="0"/>
              <a:t>, </a:t>
            </a:r>
            <a:r>
              <a:rPr lang="de-DE" sz="1400" dirty="0" err="1"/>
              <a:t>Interbus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e-</a:t>
            </a:r>
            <a:r>
              <a:rPr lang="de-DE" sz="1400" dirty="0" err="1"/>
              <a:t>wire</a:t>
            </a:r>
            <a:r>
              <a:rPr lang="de-DE" sz="1400" dirty="0"/>
              <a:t> </a:t>
            </a:r>
            <a:r>
              <a:rPr lang="de-DE" sz="1400" dirty="0" err="1"/>
              <a:t>systems</a:t>
            </a:r>
            <a:endParaRPr lang="de-DE" sz="1400" dirty="0"/>
          </a:p>
        </p:txBody>
      </p:sp>
      <p:sp>
        <p:nvSpPr>
          <p:cNvPr id="8" name="Rechteck 7"/>
          <p:cNvSpPr/>
          <p:nvPr/>
        </p:nvSpPr>
        <p:spPr>
          <a:xfrm>
            <a:off x="6433457" y="4441573"/>
            <a:ext cx="275190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b="1" dirty="0"/>
              <a:t>Consumer </a:t>
            </a:r>
            <a:r>
              <a:rPr lang="de-DE" sz="1400" b="1" dirty="0" err="1" smtClean="0"/>
              <a:t>Goods</a:t>
            </a:r>
            <a:r>
              <a:rPr lang="de-DE" sz="14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CCD </a:t>
            </a:r>
            <a:r>
              <a:rPr lang="de-DE" sz="1400" dirty="0" err="1" smtClean="0"/>
              <a:t>Cameras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Smartphones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MP3 Player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 smtClean="0"/>
              <a:t>Smarthome</a:t>
            </a:r>
            <a:r>
              <a:rPr lang="de-DE" sz="1400" dirty="0" smtClean="0"/>
              <a:t> Devices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TVs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CD/DVD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Washing</a:t>
            </a:r>
            <a:r>
              <a:rPr lang="de-DE" sz="1400" dirty="0"/>
              <a:t> </a:t>
            </a:r>
            <a:r>
              <a:rPr lang="de-DE" sz="1400" dirty="0" smtClean="0"/>
              <a:t>Machines</a:t>
            </a:r>
            <a:endParaRPr lang="de-DE" sz="1400" dirty="0"/>
          </a:p>
        </p:txBody>
      </p:sp>
      <p:sp>
        <p:nvSpPr>
          <p:cNvPr id="9" name="Rechteck 8"/>
          <p:cNvSpPr/>
          <p:nvPr/>
        </p:nvSpPr>
        <p:spPr>
          <a:xfrm>
            <a:off x="6696891" y="1531040"/>
            <a:ext cx="245581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 smtClean="0"/>
              <a:t>Medicine</a:t>
            </a:r>
            <a:r>
              <a:rPr lang="de-DE" sz="1400" dirty="0" smtClean="0"/>
              <a:t> </a:t>
            </a:r>
            <a:r>
              <a:rPr lang="de-DE" sz="1400" dirty="0"/>
              <a:t>Technology:</a:t>
            </a:r>
            <a:r>
              <a:rPr lang="de-DE" sz="1400" dirty="0" smtClean="0"/>
              <a:t> 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Surveillance</a:t>
            </a:r>
            <a:r>
              <a:rPr lang="de-DE" sz="1400" dirty="0"/>
              <a:t> </a:t>
            </a:r>
            <a:r>
              <a:rPr lang="de-DE" sz="1400" dirty="0" smtClean="0"/>
              <a:t>Systems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(Monitoring</a:t>
            </a:r>
            <a:r>
              <a:rPr lang="de-DE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Electronic gas </a:t>
            </a:r>
            <a:r>
              <a:rPr lang="de-DE" sz="1400" dirty="0" err="1"/>
              <a:t>dosing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Glucose Testers 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Infusion Pumps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Respirators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I</a:t>
            </a:r>
            <a:r>
              <a:rPr lang="de-DE" sz="1400" dirty="0" err="1" smtClean="0"/>
              <a:t>ncubators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EEG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ECG </a:t>
            </a:r>
            <a:r>
              <a:rPr lang="de-DE" sz="1400" dirty="0" smtClean="0"/>
              <a:t>System</a:t>
            </a:r>
            <a:endParaRPr lang="de-DE" sz="1400" dirty="0"/>
          </a:p>
        </p:txBody>
      </p:sp>
      <p:sp>
        <p:nvSpPr>
          <p:cNvPr id="12" name="Rechteck 11"/>
          <p:cNvSpPr/>
          <p:nvPr/>
        </p:nvSpPr>
        <p:spPr>
          <a:xfrm>
            <a:off x="5987271" y="6642556"/>
            <a:ext cx="299139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00" dirty="0" smtClean="0"/>
              <a:t>Image: https</a:t>
            </a:r>
            <a:r>
              <a:rPr lang="de-DE" sz="800" dirty="0"/>
              <a:t>://www.quora.com/What-is-an-embedded-system</a:t>
            </a:r>
          </a:p>
        </p:txBody>
      </p:sp>
    </p:spTree>
    <p:extLst>
      <p:ext uri="{BB962C8B-B14F-4D97-AF65-F5344CB8AC3E}">
        <p14:creationId xmlns:p14="http://schemas.microsoft.com/office/powerpoint/2010/main" val="3372997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1456029"/>
            <a:ext cx="7785720" cy="625320"/>
          </a:xfrm>
        </p:spPr>
        <p:txBody>
          <a:bodyPr/>
          <a:lstStyle/>
          <a:p>
            <a:r>
              <a:rPr lang="en-US" sz="2800" dirty="0"/>
              <a:t>Main </a:t>
            </a:r>
            <a:r>
              <a:rPr lang="en-US" sz="2800" dirty="0" smtClean="0"/>
              <a:t>Features </a:t>
            </a:r>
            <a:r>
              <a:rPr lang="en-US" sz="2800" dirty="0"/>
              <a:t>of </a:t>
            </a:r>
            <a:r>
              <a:rPr lang="en-US" sz="2800" dirty="0" smtClean="0"/>
              <a:t>Embedded Computer Systems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1015157" y="2325189"/>
            <a:ext cx="7554686" cy="2785628"/>
          </a:xfrm>
        </p:spPr>
        <p:txBody>
          <a:bodyPr/>
          <a:lstStyle/>
          <a:p>
            <a:r>
              <a:rPr lang="en-US" sz="2000" b="1" dirty="0" smtClean="0"/>
              <a:t>Dedicated Function </a:t>
            </a:r>
            <a:r>
              <a:rPr lang="en-US" sz="2000" dirty="0"/>
              <a:t>within a larger mechanical or electrical </a:t>
            </a:r>
            <a:r>
              <a:rPr lang="en-US" sz="2000" dirty="0" smtClean="0"/>
              <a:t>system.</a:t>
            </a:r>
            <a:endParaRPr lang="en-US" sz="2000" dirty="0"/>
          </a:p>
          <a:p>
            <a:r>
              <a:rPr lang="en-US" sz="2000" b="1" dirty="0" smtClean="0"/>
              <a:t>Response </a:t>
            </a:r>
            <a:r>
              <a:rPr lang="en-US" sz="2000" b="1" dirty="0"/>
              <a:t>B</a:t>
            </a:r>
            <a:r>
              <a:rPr lang="en-US" sz="2000" b="1" dirty="0" smtClean="0"/>
              <a:t>ehavior</a:t>
            </a:r>
            <a:r>
              <a:rPr lang="en-US" sz="2000" dirty="0" smtClean="0"/>
              <a:t>: </a:t>
            </a:r>
            <a:r>
              <a:rPr lang="en-US" sz="2000" dirty="0" err="1" smtClean="0"/>
              <a:t>Realtime</a:t>
            </a:r>
            <a:r>
              <a:rPr lang="en-US" sz="2000" dirty="0"/>
              <a:t>, Hard </a:t>
            </a:r>
            <a:r>
              <a:rPr lang="en-US" sz="2000" dirty="0" err="1"/>
              <a:t>Realtime</a:t>
            </a:r>
            <a:r>
              <a:rPr lang="en-US" sz="2000" dirty="0"/>
              <a:t>, i.e. reaction time to </a:t>
            </a:r>
            <a:r>
              <a:rPr lang="en-US" sz="2000" dirty="0" smtClean="0"/>
              <a:t>requirements/changes.</a:t>
            </a:r>
          </a:p>
          <a:p>
            <a:r>
              <a:rPr lang="de-DE" sz="2000" b="1" dirty="0"/>
              <a:t>Fixed </a:t>
            </a:r>
            <a:r>
              <a:rPr lang="de-DE" sz="2000" b="1" dirty="0" err="1"/>
              <a:t>R</a:t>
            </a:r>
            <a:r>
              <a:rPr lang="de-DE" sz="2000" b="1" dirty="0" err="1" smtClean="0"/>
              <a:t>estrictions</a:t>
            </a:r>
            <a:r>
              <a:rPr lang="de-DE" sz="2000" dirty="0" smtClean="0"/>
              <a:t>: </a:t>
            </a:r>
            <a:r>
              <a:rPr lang="de-DE" sz="2000" dirty="0" err="1" smtClean="0"/>
              <a:t>size</a:t>
            </a:r>
            <a:r>
              <a:rPr lang="de-DE" sz="2000" dirty="0" smtClean="0"/>
              <a:t>, </a:t>
            </a:r>
            <a:r>
              <a:rPr lang="de-DE" sz="2000" dirty="0" err="1" smtClean="0"/>
              <a:t>performance</a:t>
            </a:r>
            <a:r>
              <a:rPr lang="de-DE" sz="2000" dirty="0" smtClean="0"/>
              <a:t>, power, </a:t>
            </a:r>
            <a:r>
              <a:rPr lang="de-DE" sz="2000" dirty="0" err="1"/>
              <a:t>c</a:t>
            </a:r>
            <a:r>
              <a:rPr lang="de-DE" sz="2000" dirty="0" err="1" smtClean="0"/>
              <a:t>osts</a:t>
            </a:r>
            <a:r>
              <a:rPr lang="de-DE" sz="2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2224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30565" y="1204320"/>
            <a:ext cx="7785720" cy="625320"/>
          </a:xfrm>
        </p:spPr>
        <p:txBody>
          <a:bodyPr/>
          <a:lstStyle/>
          <a:p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Internet and Cyber Security</a:t>
            </a:r>
            <a:endParaRPr lang="de-DE" sz="3200" dirty="0"/>
          </a:p>
        </p:txBody>
      </p:sp>
      <p:sp>
        <p:nvSpPr>
          <p:cNvPr id="4" name="Rechteck 3"/>
          <p:cNvSpPr/>
          <p:nvPr/>
        </p:nvSpPr>
        <p:spPr>
          <a:xfrm>
            <a:off x="1230565" y="2047354"/>
            <a:ext cx="590005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 smtClean="0"/>
              <a:t>Cyber</a:t>
            </a:r>
            <a:r>
              <a:rPr lang="de-DE" dirty="0" smtClean="0"/>
              <a:t> </a:t>
            </a:r>
            <a:r>
              <a:rPr lang="de-DE" dirty="0" err="1"/>
              <a:t>security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basis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successful</a:t>
            </a:r>
            <a:r>
              <a:rPr lang="de-DE" dirty="0"/>
              <a:t> </a:t>
            </a:r>
            <a:r>
              <a:rPr lang="de-DE" dirty="0" err="1" smtClean="0"/>
              <a:t>digitization</a:t>
            </a:r>
            <a:r>
              <a:rPr lang="de-DE" dirty="0" smtClean="0"/>
              <a:t> </a:t>
            </a:r>
            <a:r>
              <a:rPr lang="en-US" dirty="0"/>
              <a:t>to protect systems such as </a:t>
            </a:r>
            <a:endParaRPr lang="en-US" dirty="0" smtClean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digital </a:t>
            </a:r>
            <a:r>
              <a:rPr lang="en-US" dirty="0"/>
              <a:t>production (industry 4.0</a:t>
            </a:r>
            <a:r>
              <a:rPr lang="en-US" dirty="0" smtClean="0"/>
              <a:t>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smart </a:t>
            </a:r>
            <a:r>
              <a:rPr lang="en-US" dirty="0"/>
              <a:t>energy supply,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logistics </a:t>
            </a:r>
            <a:r>
              <a:rPr lang="en-US" dirty="0"/>
              <a:t>and mobility,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health </a:t>
            </a:r>
            <a:r>
              <a:rPr lang="en-US" dirty="0"/>
              <a:t>care</a:t>
            </a:r>
            <a:r>
              <a:rPr lang="en-US" dirty="0" smtClean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public </a:t>
            </a:r>
            <a:r>
              <a:rPr lang="en-US" dirty="0"/>
              <a:t>administration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or </a:t>
            </a:r>
            <a:r>
              <a:rPr lang="en-US" dirty="0"/>
              <a:t>cloud-based services.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3883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1035360" y="1522474"/>
            <a:ext cx="7771320" cy="314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Workshop:</a:t>
            </a:r>
            <a:endParaRPr lang="en-US" sz="3200" i="1" dirty="0" smtClean="0"/>
          </a:p>
          <a:p>
            <a:pPr>
              <a:lnSpc>
                <a:spcPct val="100000"/>
              </a:lnSpc>
            </a:pPr>
            <a:r>
              <a:rPr lang="en-US" sz="3200" i="1" dirty="0" smtClean="0"/>
              <a:t>Cyber-physical </a:t>
            </a:r>
            <a:r>
              <a:rPr lang="en-US" sz="3200" i="1" dirty="0" smtClean="0"/>
              <a:t>Test Benches Remotely Controlled </a:t>
            </a:r>
            <a:r>
              <a:rPr lang="en-US" sz="3200" i="1" dirty="0"/>
              <a:t>via I</a:t>
            </a:r>
            <a:r>
              <a:rPr lang="en-US" sz="3200" i="1" dirty="0" smtClean="0"/>
              <a:t>nternet </a:t>
            </a:r>
          </a:p>
          <a:p>
            <a:pPr>
              <a:lnSpc>
                <a:spcPct val="100000"/>
              </a:lnSpc>
            </a:pPr>
            <a:endParaRPr lang="en-US" sz="2800" b="0" i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Workshop as part of the </a:t>
            </a:r>
            <a:r>
              <a:rPr lang="en-US" sz="2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MYiTOPS</a:t>
            </a: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project.</a:t>
            </a:r>
            <a:endParaRPr lang="de-DE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257" y="3989985"/>
            <a:ext cx="1962601" cy="26059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5103" y="1186903"/>
            <a:ext cx="6755194" cy="625320"/>
          </a:xfrm>
        </p:spPr>
        <p:txBody>
          <a:bodyPr/>
          <a:lstStyle/>
          <a:p>
            <a:r>
              <a:rPr lang="en-US" sz="3200" dirty="0"/>
              <a:t>The most important protection </a:t>
            </a:r>
            <a:r>
              <a:rPr lang="en-US" sz="3200" dirty="0" smtClean="0"/>
              <a:t>goals: 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1065103" y="2002971"/>
            <a:ext cx="4132217" cy="1689464"/>
          </a:xfrm>
        </p:spPr>
        <p:txBody>
          <a:bodyPr/>
          <a:lstStyle/>
          <a:p>
            <a:r>
              <a:rPr lang="de-DE" dirty="0" err="1" smtClean="0"/>
              <a:t>Integrity</a:t>
            </a:r>
            <a:r>
              <a:rPr lang="de-DE" dirty="0" smtClean="0"/>
              <a:t> </a:t>
            </a:r>
          </a:p>
          <a:p>
            <a:r>
              <a:rPr lang="de-DE" dirty="0" err="1"/>
              <a:t>C</a:t>
            </a:r>
            <a:r>
              <a:rPr lang="de-DE" dirty="0" err="1" smtClean="0"/>
              <a:t>onfidentiality</a:t>
            </a:r>
            <a:r>
              <a:rPr lang="de-DE" dirty="0" smtClean="0"/>
              <a:t> </a:t>
            </a:r>
          </a:p>
          <a:p>
            <a:r>
              <a:rPr lang="de-DE" dirty="0" err="1"/>
              <a:t>A</a:t>
            </a:r>
            <a:r>
              <a:rPr lang="de-DE" dirty="0" err="1" smtClean="0"/>
              <a:t>vailability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978017" y="5157130"/>
            <a:ext cx="7112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order to avoid economic and social </a:t>
            </a:r>
            <a:r>
              <a:rPr lang="en-US" dirty="0" smtClean="0"/>
              <a:t>damage, these </a:t>
            </a:r>
            <a:r>
              <a:rPr lang="en-US" dirty="0"/>
              <a:t>points must be </a:t>
            </a:r>
            <a:r>
              <a:rPr lang="en-US" dirty="0" smtClean="0"/>
              <a:t>guaranteed</a:t>
            </a:r>
            <a:r>
              <a:rPr lang="en-US" dirty="0"/>
              <a:t> and must be considered depending on the </a:t>
            </a:r>
            <a:r>
              <a:rPr lang="en-US" dirty="0" smtClean="0"/>
              <a:t>applications.</a:t>
            </a:r>
            <a:endParaRPr lang="de-DE" dirty="0"/>
          </a:p>
        </p:txBody>
      </p:sp>
      <p:sp>
        <p:nvSpPr>
          <p:cNvPr id="5" name="Untertitel 2"/>
          <p:cNvSpPr txBox="1">
            <a:spLocks/>
          </p:cNvSpPr>
          <p:nvPr/>
        </p:nvSpPr>
        <p:spPr>
          <a:xfrm>
            <a:off x="1134772" y="3600084"/>
            <a:ext cx="7328262" cy="1939869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smtClean="0"/>
              <a:t>Digitisation and networking and the associated link between the digital and physical worlds make it </a:t>
            </a:r>
            <a:r>
              <a:rPr lang="en-US" sz="2400" b="1" smtClean="0"/>
              <a:t>difficult and complex </a:t>
            </a:r>
            <a:r>
              <a:rPr lang="en-US" sz="2400" smtClean="0"/>
              <a:t>to reach these goals.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30480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/>
              <a:t>Safety</a:t>
            </a:r>
            <a:r>
              <a:rPr lang="de-DE" sz="2800" dirty="0"/>
              <a:t> und </a:t>
            </a:r>
            <a:r>
              <a:rPr lang="de-DE" sz="2800" dirty="0" err="1" smtClean="0"/>
              <a:t>security</a:t>
            </a:r>
            <a:r>
              <a:rPr lang="de-DE" sz="2800" dirty="0" smtClean="0"/>
              <a:t> </a:t>
            </a:r>
            <a:r>
              <a:rPr lang="de-DE" sz="2800" dirty="0" err="1"/>
              <a:t>technical</a:t>
            </a:r>
            <a:r>
              <a:rPr lang="de-DE" sz="2800" dirty="0"/>
              <a:t> </a:t>
            </a:r>
            <a:r>
              <a:rPr lang="de-DE" sz="2800" dirty="0" err="1" smtClean="0"/>
              <a:t>systems</a:t>
            </a:r>
            <a:r>
              <a:rPr lang="de-DE" sz="2800" dirty="0" smtClean="0"/>
              <a:t>. </a:t>
            </a:r>
            <a:r>
              <a:rPr lang="de-DE" sz="2800" dirty="0" err="1" smtClean="0"/>
              <a:t>How</a:t>
            </a:r>
            <a:r>
              <a:rPr lang="de-DE" sz="2800" dirty="0" smtClean="0"/>
              <a:t>?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99640" y="1604057"/>
            <a:ext cx="7172229" cy="4806290"/>
          </a:xfrm>
        </p:spPr>
        <p:txBody>
          <a:bodyPr/>
          <a:lstStyle/>
          <a:p>
            <a:pPr marL="0" indent="0">
              <a:buNone/>
            </a:pPr>
            <a:r>
              <a:rPr lang="de-DE" sz="2400" dirty="0" err="1" smtClean="0"/>
              <a:t>Absolutely</a:t>
            </a:r>
            <a:r>
              <a:rPr lang="de-DE" sz="2400" dirty="0" smtClean="0"/>
              <a:t> </a:t>
            </a:r>
            <a:r>
              <a:rPr lang="de-DE" sz="2400" dirty="0" err="1" smtClean="0"/>
              <a:t>closed</a:t>
            </a:r>
            <a:r>
              <a:rPr lang="de-DE" sz="2400" dirty="0" smtClean="0"/>
              <a:t> </a:t>
            </a:r>
            <a:r>
              <a:rPr lang="de-DE" sz="2400" dirty="0" err="1" smtClean="0"/>
              <a:t>system</a:t>
            </a:r>
            <a:r>
              <a:rPr lang="de-DE" sz="2400" dirty="0"/>
              <a:t>? </a:t>
            </a:r>
            <a:r>
              <a:rPr lang="de-DE" sz="2400" dirty="0" err="1"/>
              <a:t>It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not </a:t>
            </a:r>
            <a:r>
              <a:rPr lang="de-DE" sz="2400" dirty="0" err="1" smtClean="0"/>
              <a:t>possible</a:t>
            </a:r>
            <a:r>
              <a:rPr lang="de-DE" sz="2400" dirty="0" smtClean="0"/>
              <a:t>!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Example </a:t>
            </a:r>
            <a:r>
              <a:rPr lang="en-US" sz="2400" dirty="0"/>
              <a:t>Connected Car:</a:t>
            </a:r>
          </a:p>
          <a:p>
            <a:r>
              <a:rPr lang="en-US" sz="2000" dirty="0"/>
              <a:t>Attacks via media </a:t>
            </a:r>
            <a:r>
              <a:rPr lang="en-US" sz="2000" dirty="0" smtClean="0"/>
              <a:t>interfaces (</a:t>
            </a:r>
            <a:r>
              <a:rPr lang="de-DE" sz="2000" dirty="0"/>
              <a:t>Bluetooth, </a:t>
            </a:r>
            <a:r>
              <a:rPr lang="de-DE" sz="2000" dirty="0" smtClean="0"/>
              <a:t>USB, </a:t>
            </a:r>
            <a:r>
              <a:rPr lang="de-DE" sz="2000" dirty="0"/>
              <a:t>WLAN-Hotspots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r>
              <a:rPr lang="en-US" sz="2000" dirty="0"/>
              <a:t>Influencing vehicle sensors and Car2X </a:t>
            </a:r>
            <a:r>
              <a:rPr lang="en-US" sz="2000" dirty="0" smtClean="0"/>
              <a:t>communication</a:t>
            </a:r>
          </a:p>
          <a:p>
            <a:endParaRPr lang="en-US" sz="2000" dirty="0"/>
          </a:p>
          <a:p>
            <a:r>
              <a:rPr lang="en-US" sz="2000" dirty="0"/>
              <a:t>Attacks during physical access to the </a:t>
            </a:r>
            <a:r>
              <a:rPr lang="en-US" sz="2000" dirty="0" smtClean="0"/>
              <a:t>vehicle</a:t>
            </a:r>
          </a:p>
          <a:p>
            <a:endParaRPr lang="en-US" sz="2000" dirty="0"/>
          </a:p>
          <a:p>
            <a:r>
              <a:rPr lang="en-US" sz="2000" dirty="0"/>
              <a:t>Attacks on backend systems via web (e.g</a:t>
            </a:r>
            <a:r>
              <a:rPr lang="en-US" sz="2000" dirty="0" smtClean="0"/>
              <a:t>. Smartphone </a:t>
            </a:r>
            <a:r>
              <a:rPr lang="en-US" sz="2000" dirty="0"/>
              <a:t>Vehicle Apps)</a:t>
            </a:r>
            <a:endParaRPr lang="de-DE" sz="2000" dirty="0" smtClean="0"/>
          </a:p>
        </p:txBody>
      </p:sp>
      <p:sp>
        <p:nvSpPr>
          <p:cNvPr id="4" name="Rechteck 3"/>
          <p:cNvSpPr/>
          <p:nvPr/>
        </p:nvSpPr>
        <p:spPr>
          <a:xfrm>
            <a:off x="4792500" y="6410347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/>
              <a:t>https://www.it-daily.net/it-sicherheit/cyber-defence/18736-die-groessten-gefahren-fuer-die-it-sicherheit-im-connected-car</a:t>
            </a:r>
          </a:p>
        </p:txBody>
      </p:sp>
    </p:spTree>
    <p:extLst>
      <p:ext uri="{BB962C8B-B14F-4D97-AF65-F5344CB8AC3E}">
        <p14:creationId xmlns:p14="http://schemas.microsoft.com/office/powerpoint/2010/main" val="2014318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6659" y="1038211"/>
            <a:ext cx="7939560" cy="981531"/>
          </a:xfrm>
        </p:spPr>
        <p:txBody>
          <a:bodyPr/>
          <a:lstStyle/>
          <a:p>
            <a:r>
              <a:rPr lang="en-US" sz="2400" dirty="0"/>
              <a:t>The Internet is a public space! </a:t>
            </a:r>
            <a:br>
              <a:rPr lang="en-US" sz="2400" dirty="0"/>
            </a:br>
            <a:r>
              <a:rPr lang="en-US" sz="2400" dirty="0"/>
              <a:t>What does this mean for a secure connection over the Internet?</a:t>
            </a:r>
            <a:endParaRPr lang="de-DE" sz="24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93" y="2461877"/>
            <a:ext cx="2995750" cy="309521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057" y="2673218"/>
            <a:ext cx="2586652" cy="2672536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793385" y="6301043"/>
            <a:ext cx="27302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dirty="0"/>
              <a:t>https://en.wikipedia.org/wiki/Peer-to-peer</a:t>
            </a:r>
          </a:p>
        </p:txBody>
      </p:sp>
      <p:sp>
        <p:nvSpPr>
          <p:cNvPr id="8" name="Rechteck 7"/>
          <p:cNvSpPr/>
          <p:nvPr/>
        </p:nvSpPr>
        <p:spPr>
          <a:xfrm>
            <a:off x="653142" y="2566108"/>
            <a:ext cx="3005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P</a:t>
            </a:r>
            <a:r>
              <a:rPr lang="de-DE" dirty="0" smtClean="0"/>
              <a:t>eer-</a:t>
            </a:r>
            <a:r>
              <a:rPr lang="de-DE" dirty="0" err="1" smtClean="0"/>
              <a:t>to</a:t>
            </a:r>
            <a:r>
              <a:rPr lang="de-DE" dirty="0" smtClean="0"/>
              <a:t>-</a:t>
            </a:r>
            <a:r>
              <a:rPr lang="de-DE" dirty="0" err="1" smtClean="0"/>
              <a:t>peer</a:t>
            </a:r>
            <a:r>
              <a:rPr lang="de-DE" dirty="0" smtClean="0"/>
              <a:t> (P2P) </a:t>
            </a:r>
            <a:r>
              <a:rPr lang="de-DE" dirty="0" err="1" smtClean="0"/>
              <a:t>network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4968027" y="2461877"/>
            <a:ext cx="35924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Network </a:t>
            </a:r>
            <a:r>
              <a:rPr lang="en-US" dirty="0"/>
              <a:t>based on the </a:t>
            </a:r>
            <a:r>
              <a:rPr lang="en-US" dirty="0" smtClean="0"/>
              <a:t>client-server model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653142" y="5095430"/>
            <a:ext cx="36401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Peers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equally</a:t>
            </a:r>
            <a:r>
              <a:rPr lang="de-DE" dirty="0"/>
              <a:t> </a:t>
            </a:r>
            <a:r>
              <a:rPr lang="de-DE" dirty="0" err="1"/>
              <a:t>privileged</a:t>
            </a:r>
            <a:r>
              <a:rPr lang="de-DE" dirty="0"/>
              <a:t>, </a:t>
            </a:r>
            <a:r>
              <a:rPr lang="de-DE" dirty="0" err="1"/>
              <a:t>equipotent</a:t>
            </a:r>
            <a:r>
              <a:rPr lang="de-DE" dirty="0"/>
              <a:t> </a:t>
            </a:r>
            <a:r>
              <a:rPr lang="de-DE" dirty="0" err="1"/>
              <a:t>participants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 smtClean="0"/>
              <a:t>application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4519325" y="5095430"/>
            <a:ext cx="41108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/>
              <a:t>Individual </a:t>
            </a:r>
            <a:r>
              <a:rPr lang="de-DE" dirty="0" err="1" smtClean="0"/>
              <a:t>clients</a:t>
            </a:r>
            <a:r>
              <a:rPr lang="de-DE" dirty="0" smtClean="0"/>
              <a:t> </a:t>
            </a:r>
            <a:r>
              <a:rPr lang="de-DE" dirty="0" err="1" smtClean="0"/>
              <a:t>request</a:t>
            </a:r>
            <a:r>
              <a:rPr lang="de-DE" dirty="0" smtClean="0"/>
              <a:t> </a:t>
            </a:r>
            <a:r>
              <a:rPr lang="de-DE" dirty="0" err="1" smtClean="0"/>
              <a:t>services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centralized</a:t>
            </a:r>
            <a:r>
              <a:rPr lang="de-DE" dirty="0" smtClean="0"/>
              <a:t> </a:t>
            </a:r>
            <a:r>
              <a:rPr lang="de-DE" dirty="0" err="1" smtClean="0"/>
              <a:t>servers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617565" y="2063875"/>
            <a:ext cx="4078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err="1"/>
              <a:t>Two</a:t>
            </a:r>
            <a:r>
              <a:rPr lang="de-DE" b="1" dirty="0"/>
              <a:t> </a:t>
            </a:r>
            <a:r>
              <a:rPr lang="de-DE" b="1" dirty="0" err="1"/>
              <a:t>connection</a:t>
            </a:r>
            <a:r>
              <a:rPr lang="de-DE" b="1" dirty="0"/>
              <a:t> </a:t>
            </a:r>
            <a:r>
              <a:rPr lang="de-DE" b="1" dirty="0" err="1"/>
              <a:t>types</a:t>
            </a:r>
            <a:r>
              <a:rPr lang="de-DE" b="1" dirty="0"/>
              <a:t> </a:t>
            </a:r>
            <a:r>
              <a:rPr lang="de-DE" b="1" dirty="0" err="1"/>
              <a:t>are</a:t>
            </a:r>
            <a:r>
              <a:rPr lang="de-DE" b="1" dirty="0"/>
              <a:t> </a:t>
            </a:r>
            <a:r>
              <a:rPr lang="de-DE" b="1" dirty="0" err="1" smtClean="0"/>
              <a:t>possible</a:t>
            </a:r>
            <a:r>
              <a:rPr lang="de-DE" b="1" dirty="0" smtClean="0"/>
              <a:t>: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653119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1133812"/>
            <a:ext cx="7785720" cy="625320"/>
          </a:xfrm>
        </p:spPr>
        <p:txBody>
          <a:bodyPr/>
          <a:lstStyle/>
          <a:p>
            <a:r>
              <a:rPr lang="en-US" sz="2800" dirty="0"/>
              <a:t>How can we establish a secure connection?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99640" y="1759132"/>
            <a:ext cx="6842280" cy="3238474"/>
          </a:xfrm>
        </p:spPr>
        <p:txBody>
          <a:bodyPr/>
          <a:lstStyle/>
          <a:p>
            <a:r>
              <a:rPr lang="de-DE" sz="2000" dirty="0" err="1" smtClean="0"/>
              <a:t>Using</a:t>
            </a:r>
            <a:r>
              <a:rPr lang="de-DE" sz="2000" dirty="0" smtClean="0"/>
              <a:t> </a:t>
            </a:r>
            <a:r>
              <a:rPr lang="de-DE" sz="2000" dirty="0" err="1"/>
              <a:t>c</a:t>
            </a:r>
            <a:r>
              <a:rPr lang="de-DE" sz="2000" dirty="0" err="1" smtClean="0"/>
              <a:t>ryptographic</a:t>
            </a:r>
            <a:r>
              <a:rPr lang="de-DE" sz="2000" dirty="0" smtClean="0"/>
              <a:t> </a:t>
            </a:r>
            <a:r>
              <a:rPr lang="de-DE" sz="2000" dirty="0" err="1" smtClean="0"/>
              <a:t>network</a:t>
            </a:r>
            <a:r>
              <a:rPr lang="de-DE" sz="2000" dirty="0" smtClean="0"/>
              <a:t> </a:t>
            </a:r>
            <a:r>
              <a:rPr lang="de-DE" sz="2000" dirty="0" err="1" smtClean="0"/>
              <a:t>protocols</a:t>
            </a:r>
            <a:r>
              <a:rPr lang="de-DE" sz="2000" dirty="0"/>
              <a:t>: SSH, HTTPS, etc</a:t>
            </a:r>
            <a:r>
              <a:rPr lang="de-DE" sz="2000" dirty="0" smtClean="0"/>
              <a:t>.</a:t>
            </a:r>
          </a:p>
          <a:p>
            <a:endParaRPr lang="de-DE" sz="2000" dirty="0" smtClean="0"/>
          </a:p>
          <a:p>
            <a:r>
              <a:rPr lang="de-DE" sz="2000" dirty="0"/>
              <a:t>Data </a:t>
            </a:r>
            <a:r>
              <a:rPr lang="de-DE" sz="2000" dirty="0" err="1" smtClean="0"/>
              <a:t>integrity</a:t>
            </a:r>
            <a:r>
              <a:rPr lang="de-DE" sz="2000" dirty="0" smtClean="0"/>
              <a:t>: </a:t>
            </a:r>
            <a:r>
              <a:rPr lang="en-US" sz="2000" dirty="0" smtClean="0"/>
              <a:t>Checking </a:t>
            </a:r>
            <a:r>
              <a:rPr lang="en-US" sz="2000" dirty="0"/>
              <a:t>the correctness of the </a:t>
            </a:r>
            <a:r>
              <a:rPr lang="en-US" sz="2000" dirty="0" smtClean="0"/>
              <a:t>data and data structure</a:t>
            </a:r>
          </a:p>
          <a:p>
            <a:endParaRPr lang="en-US" sz="2000" dirty="0" smtClean="0"/>
          </a:p>
          <a:p>
            <a:r>
              <a:rPr lang="en-US" sz="2000" dirty="0"/>
              <a:t>Develop autonomous systems related to connection breakdowns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06737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58374" y="1097555"/>
            <a:ext cx="8228880" cy="1409267"/>
          </a:xfrm>
        </p:spPr>
        <p:txBody>
          <a:bodyPr/>
          <a:lstStyle/>
          <a:p>
            <a:r>
              <a:rPr lang="en-US" sz="2800" dirty="0"/>
              <a:t>Division into three working groups for each question: processing time 15 min and presentation of the results 10 min for each </a:t>
            </a:r>
            <a:r>
              <a:rPr lang="en-US" sz="2800" dirty="0" smtClean="0"/>
              <a:t>group.</a:t>
            </a:r>
            <a:endParaRPr lang="de-DE" sz="2800" dirty="0"/>
          </a:p>
        </p:txBody>
      </p:sp>
      <p:sp>
        <p:nvSpPr>
          <p:cNvPr id="4" name="Rechteck 3"/>
          <p:cNvSpPr/>
          <p:nvPr/>
        </p:nvSpPr>
        <p:spPr>
          <a:xfrm>
            <a:off x="832393" y="2431863"/>
            <a:ext cx="808747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Group 1:</a:t>
            </a:r>
          </a:p>
          <a:p>
            <a:r>
              <a:rPr lang="en-US" sz="3200" dirty="0" smtClean="0">
                <a:solidFill>
                  <a:srgbClr val="FF0000"/>
                </a:solidFill>
              </a:rPr>
              <a:t>What </a:t>
            </a:r>
            <a:r>
              <a:rPr lang="en-US" sz="3200" dirty="0">
                <a:solidFill>
                  <a:srgbClr val="FF0000"/>
                </a:solidFill>
              </a:rPr>
              <a:t>is meant by </a:t>
            </a:r>
            <a:r>
              <a:rPr lang="en-US" sz="3200" dirty="0" smtClean="0">
                <a:solidFill>
                  <a:srgbClr val="FF0000"/>
                </a:solidFill>
              </a:rPr>
              <a:t>new industrial </a:t>
            </a:r>
            <a:r>
              <a:rPr lang="en-US" sz="3200" dirty="0">
                <a:solidFill>
                  <a:srgbClr val="FF0000"/>
                </a:solidFill>
              </a:rPr>
              <a:t>revolution?</a:t>
            </a:r>
            <a:endParaRPr lang="de-DE" sz="3200" dirty="0">
              <a:solidFill>
                <a:srgbClr val="FF0000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758374" y="3537847"/>
            <a:ext cx="829105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Group 2:</a:t>
            </a:r>
          </a:p>
          <a:p>
            <a:r>
              <a:rPr lang="en-US" sz="3200" dirty="0" smtClean="0">
                <a:solidFill>
                  <a:srgbClr val="FF0000"/>
                </a:solidFill>
              </a:rPr>
              <a:t>What advantages does digital transformation</a:t>
            </a:r>
          </a:p>
          <a:p>
            <a:r>
              <a:rPr lang="en-US" sz="3200" dirty="0" smtClean="0">
                <a:solidFill>
                  <a:srgbClr val="FF0000"/>
                </a:solidFill>
              </a:rPr>
              <a:t>offer the </a:t>
            </a:r>
            <a:r>
              <a:rPr lang="en-US" sz="3200" dirty="0">
                <a:solidFill>
                  <a:srgbClr val="FF0000"/>
                </a:solidFill>
              </a:rPr>
              <a:t>industry?</a:t>
            </a:r>
            <a:endParaRPr lang="de-DE" sz="3200" dirty="0">
              <a:solidFill>
                <a:srgbClr val="FF0000"/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832393" y="5136273"/>
            <a:ext cx="789795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Group 3:</a:t>
            </a:r>
          </a:p>
          <a:p>
            <a:r>
              <a:rPr lang="en-US" sz="3200" dirty="0" smtClean="0">
                <a:solidFill>
                  <a:srgbClr val="FF0000"/>
                </a:solidFill>
              </a:rPr>
              <a:t>How </a:t>
            </a:r>
            <a:r>
              <a:rPr lang="en-US" sz="3200" dirty="0">
                <a:solidFill>
                  <a:srgbClr val="FF0000"/>
                </a:solidFill>
              </a:rPr>
              <a:t>can we use </a:t>
            </a:r>
            <a:r>
              <a:rPr lang="en-US" sz="3200" dirty="0" smtClean="0">
                <a:solidFill>
                  <a:srgbClr val="FF0000"/>
                </a:solidFill>
              </a:rPr>
              <a:t>the digitalization and CPSs </a:t>
            </a:r>
            <a:r>
              <a:rPr lang="en-US" sz="3200" dirty="0">
                <a:solidFill>
                  <a:srgbClr val="FF0000"/>
                </a:solidFill>
              </a:rPr>
              <a:t>for </a:t>
            </a:r>
            <a:r>
              <a:rPr lang="en-US" sz="3200" dirty="0" smtClean="0">
                <a:solidFill>
                  <a:srgbClr val="FF0000"/>
                </a:solidFill>
              </a:rPr>
              <a:t>our test benches?</a:t>
            </a:r>
            <a:endParaRPr lang="de-DE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05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45" y="1987402"/>
            <a:ext cx="2433844" cy="171890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80609" y="620798"/>
            <a:ext cx="7827300" cy="109092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i="1" dirty="0"/>
              <a:t>Cyber-physical Test Benches Remotely Controlled via Internet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295" y="134387"/>
            <a:ext cx="941614" cy="125027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56" y="2765807"/>
            <a:ext cx="2256410" cy="3871588"/>
          </a:xfrm>
          <a:prstGeom prst="rect">
            <a:avLst/>
          </a:prstGeom>
        </p:spPr>
      </p:pic>
      <p:sp>
        <p:nvSpPr>
          <p:cNvPr id="17" name="Pfeil nach rechts 16"/>
          <p:cNvSpPr/>
          <p:nvPr/>
        </p:nvSpPr>
        <p:spPr>
          <a:xfrm rot="10800000">
            <a:off x="2845960" y="1987402"/>
            <a:ext cx="2742903" cy="558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 nach rechts 18"/>
          <p:cNvSpPr/>
          <p:nvPr/>
        </p:nvSpPr>
        <p:spPr>
          <a:xfrm>
            <a:off x="2845960" y="3141588"/>
            <a:ext cx="2742903" cy="558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/>
          <p:cNvSpPr/>
          <p:nvPr/>
        </p:nvSpPr>
        <p:spPr>
          <a:xfrm>
            <a:off x="2342658" y="5061474"/>
            <a:ext cx="324620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Data acquisition</a:t>
            </a:r>
            <a:r>
              <a:rPr lang="en-US" sz="2400" dirty="0"/>
              <a:t> </a:t>
            </a:r>
            <a:r>
              <a:rPr lang="en-US" sz="2400" b="1" dirty="0" smtClean="0"/>
              <a:t>and</a:t>
            </a:r>
            <a:r>
              <a:rPr lang="en-US" sz="2400" dirty="0" smtClean="0"/>
              <a:t> </a:t>
            </a:r>
            <a:r>
              <a:rPr lang="en-US" sz="2400" b="1" dirty="0" smtClean="0"/>
              <a:t>Controlling via a</a:t>
            </a:r>
            <a:r>
              <a:rPr lang="en-US" sz="2400" b="1" dirty="0"/>
              <a:t> </a:t>
            </a:r>
            <a:r>
              <a:rPr lang="en-US" sz="2400" b="1" dirty="0" smtClean="0"/>
              <a:t>cyber-physical </a:t>
            </a:r>
          </a:p>
          <a:p>
            <a:r>
              <a:rPr lang="en-US" sz="2400" b="1" dirty="0"/>
              <a:t>s</a:t>
            </a:r>
            <a:r>
              <a:rPr lang="en-US" sz="2400" b="1" dirty="0" smtClean="0"/>
              <a:t>ystem</a:t>
            </a:r>
            <a:endParaRPr lang="de-DE" sz="2400" dirty="0"/>
          </a:p>
        </p:txBody>
      </p:sp>
      <p:sp>
        <p:nvSpPr>
          <p:cNvPr id="22" name="Rechteck 21"/>
          <p:cNvSpPr/>
          <p:nvPr/>
        </p:nvSpPr>
        <p:spPr>
          <a:xfrm rot="16200000">
            <a:off x="-973328" y="4753269"/>
            <a:ext cx="32070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Converting to digital object…</a:t>
            </a:r>
            <a:endParaRPr lang="de-DE" sz="16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27" y="2001577"/>
            <a:ext cx="1905724" cy="1578178"/>
          </a:xfrm>
          <a:prstGeom prst="rect">
            <a:avLst/>
          </a:prstGeom>
        </p:spPr>
      </p:pic>
      <p:sp>
        <p:nvSpPr>
          <p:cNvPr id="26" name="Rechteck 25"/>
          <p:cNvSpPr/>
          <p:nvPr/>
        </p:nvSpPr>
        <p:spPr>
          <a:xfrm>
            <a:off x="5588863" y="3642614"/>
            <a:ext cx="27070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Remote Control</a:t>
            </a:r>
            <a:endParaRPr lang="de-DE" sz="2400" dirty="0"/>
          </a:p>
        </p:txBody>
      </p:sp>
      <p:sp>
        <p:nvSpPr>
          <p:cNvPr id="27" name="Rechteck 26"/>
          <p:cNvSpPr/>
          <p:nvPr/>
        </p:nvSpPr>
        <p:spPr>
          <a:xfrm>
            <a:off x="3078817" y="1632245"/>
            <a:ext cx="2510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Transfer digital data …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974" y="2066528"/>
            <a:ext cx="2205030" cy="155730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32" y="3808496"/>
            <a:ext cx="1354458" cy="1128714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783376" y="3845108"/>
            <a:ext cx="1474851" cy="27603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/>
          <p:cNvSpPr/>
          <p:nvPr/>
        </p:nvSpPr>
        <p:spPr>
          <a:xfrm>
            <a:off x="833205" y="1942124"/>
            <a:ext cx="86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Server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3164007" y="3791611"/>
            <a:ext cx="21595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Peer-</a:t>
            </a:r>
            <a:r>
              <a:rPr lang="de-DE" dirty="0" err="1"/>
              <a:t>to</a:t>
            </a:r>
            <a:r>
              <a:rPr lang="de-DE" dirty="0"/>
              <a:t>-Peer (P2P</a:t>
            </a:r>
            <a:r>
              <a:rPr lang="de-DE" dirty="0" smtClean="0"/>
              <a:t>)</a:t>
            </a:r>
          </a:p>
          <a:p>
            <a:r>
              <a:rPr lang="de-DE" dirty="0" err="1"/>
              <a:t>a</a:t>
            </a:r>
            <a:r>
              <a:rPr lang="de-DE" dirty="0" err="1" smtClean="0"/>
              <a:t>nd</a:t>
            </a:r>
            <a:r>
              <a:rPr lang="de-DE" dirty="0"/>
              <a:t> </a:t>
            </a:r>
            <a:r>
              <a:rPr lang="de-DE" dirty="0" err="1" smtClean="0"/>
              <a:t>encrypted</a:t>
            </a:r>
            <a:r>
              <a:rPr lang="de-DE" dirty="0" smtClean="0"/>
              <a:t>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522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/>
      <p:bldP spid="22" grpId="0"/>
      <p:bldP spid="26" grpId="0"/>
      <p:bldP spid="27" grpId="0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18585" y="2560321"/>
            <a:ext cx="4026352" cy="1276175"/>
          </a:xfrm>
        </p:spPr>
        <p:txBody>
          <a:bodyPr/>
          <a:lstStyle/>
          <a:p>
            <a:r>
              <a:rPr lang="de-DE" dirty="0" smtClean="0"/>
              <a:t>Lunch Break! </a:t>
            </a:r>
            <a:br>
              <a:rPr lang="de-DE" dirty="0" smtClean="0"/>
            </a:br>
            <a:r>
              <a:rPr lang="de-DE" dirty="0" smtClean="0"/>
              <a:t>See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soon</a:t>
            </a:r>
            <a:r>
              <a:rPr lang="de-DE" dirty="0" smtClean="0"/>
              <a:t>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2966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975361" y="1805414"/>
            <a:ext cx="79335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80">
              <a:buClr>
                <a:srgbClr val="000000"/>
              </a:buClr>
            </a:pPr>
            <a:r>
              <a:rPr lang="de-DE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Technical </a:t>
            </a:r>
            <a:r>
              <a:rPr lang="de-DE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Environment </a:t>
            </a:r>
            <a:r>
              <a:rPr lang="de-DE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in Karlsruhe</a:t>
            </a:r>
            <a:endParaRPr lang="de-DE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(Textkörper)"/>
            </a:endParaRPr>
          </a:p>
          <a:p>
            <a:pPr marL="1080"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</a:t>
            </a:r>
            <a:endParaRPr lang="de-D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Current Projects and Test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Benches in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Karlsruhe</a:t>
            </a:r>
            <a:endParaRPr lang="de-D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Used</a:t>
            </a:r>
            <a:r>
              <a:rPr lang="de-D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Sensor /</a:t>
            </a:r>
            <a:r>
              <a:rPr lang="de-DE" b="1" dirty="0" smtClean="0"/>
              <a:t> </a:t>
            </a:r>
            <a:r>
              <a:rPr lang="de-DE" dirty="0" err="1" smtClean="0"/>
              <a:t>Actuator</a:t>
            </a:r>
            <a:r>
              <a:rPr lang="de-D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Interfaces</a:t>
            </a:r>
          </a:p>
          <a:p>
            <a:pPr marL="1080"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Network / Internet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</a:p>
          <a:p>
            <a:pPr marL="1080">
              <a:buClr>
                <a:srgbClr val="000000"/>
              </a:buClr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Open-Source and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GitHub</a:t>
            </a:r>
          </a:p>
          <a:p>
            <a:pPr marL="1080">
              <a:buClr>
                <a:srgbClr val="000000"/>
              </a:buClr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Groub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Work + Discussion about results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12622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15034" y="1186902"/>
            <a:ext cx="5086063" cy="625320"/>
          </a:xfrm>
        </p:spPr>
        <p:txBody>
          <a:bodyPr/>
          <a:lstStyle/>
          <a:p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Current Projects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HS-UMP</a:t>
            </a:r>
            <a:endParaRPr lang="de-DE" sz="3200" dirty="0"/>
          </a:p>
        </p:txBody>
      </p:sp>
      <p:sp>
        <p:nvSpPr>
          <p:cNvPr id="4" name="Rechteck 3"/>
          <p:cNvSpPr/>
          <p:nvPr/>
        </p:nvSpPr>
        <p:spPr>
          <a:xfrm>
            <a:off x="1446529" y="2451854"/>
            <a:ext cx="524374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Remote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Control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Chain Saw Denis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Environmental </a:t>
            </a:r>
            <a:r>
              <a:rPr lang="de-DE" dirty="0" err="1" smtClean="0"/>
              <a:t>Chamber</a:t>
            </a:r>
            <a:r>
              <a:rPr lang="de-DE" dirty="0" smtClean="0"/>
              <a:t> Bruchsal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Remote Control/Monitoring </a:t>
            </a:r>
            <a:r>
              <a:rPr lang="de-DE" dirty="0" err="1" smtClean="0"/>
              <a:t>Energy</a:t>
            </a:r>
            <a:r>
              <a:rPr lang="de-DE" dirty="0"/>
              <a:t> </a:t>
            </a:r>
            <a:r>
              <a:rPr lang="de-DE" dirty="0" err="1"/>
              <a:t>F</a:t>
            </a:r>
            <a:r>
              <a:rPr lang="de-DE" dirty="0" err="1" smtClean="0"/>
              <a:t>lows</a:t>
            </a:r>
            <a:r>
              <a:rPr lang="de-DE" dirty="0" smtClean="0"/>
              <a:t> CHP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Robot Hand?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Load </a:t>
            </a:r>
            <a:r>
              <a:rPr lang="de-DE" smtClean="0"/>
              <a:t>Station?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59500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26063" y="1056275"/>
            <a:ext cx="7338668" cy="625320"/>
          </a:xfrm>
        </p:spPr>
        <p:txBody>
          <a:bodyPr/>
          <a:lstStyle/>
          <a:p>
            <a:r>
              <a:rPr lang="de-DE" sz="2800" dirty="0"/>
              <a:t>Environmental </a:t>
            </a:r>
            <a:r>
              <a:rPr lang="de-DE" sz="2800" dirty="0" err="1"/>
              <a:t>Chamber</a:t>
            </a:r>
            <a:r>
              <a:rPr lang="de-DE" sz="2800" dirty="0"/>
              <a:t> Bruchsal</a:t>
            </a:r>
            <a:endParaRPr lang="de-DE" sz="28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63" y="1787249"/>
            <a:ext cx="6073270" cy="4554954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993079" y="6447857"/>
            <a:ext cx="4822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Artur Martel, Arsema Derbie, Dennis Weierter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0564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961425" y="1754252"/>
            <a:ext cx="7467040" cy="475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080">
              <a:buClr>
                <a:srgbClr val="000000"/>
              </a:buClr>
            </a:pP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Fist </a:t>
            </a:r>
            <a:r>
              <a:rPr lang="de-DE" sz="16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day</a:t>
            </a: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Presentation and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Group 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Work</a:t>
            </a:r>
            <a:endParaRPr lang="de-DE" sz="16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Morning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State </a:t>
            </a:r>
            <a:r>
              <a:rPr lang="de-DE" sz="16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</a:t>
            </a: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Technology</a:t>
            </a: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</a:p>
          <a:p>
            <a:pPr marL="1080">
              <a:buClr>
                <a:srgbClr val="000000"/>
              </a:buClr>
            </a:pP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Definition </a:t>
            </a:r>
            <a:r>
              <a:rPr lang="de-DE" sz="1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Digitalisation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endParaRPr lang="de-DE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Cyber-physical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ystems</a:t>
            </a:r>
            <a:endParaRPr lang="de-DE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Embedded Systems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endParaRPr lang="de-DE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Internet and Cyber Security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</a:p>
          <a:p>
            <a:pPr marL="1080">
              <a:buClr>
                <a:srgbClr val="000000"/>
              </a:buClr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Group Work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+ Discussion about results</a:t>
            </a:r>
            <a:endParaRPr lang="de-DE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z="1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Afternoon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: </a:t>
            </a: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Technical </a:t>
            </a: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Environment </a:t>
            </a: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in </a:t>
            </a: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Karlsruhe</a:t>
            </a:r>
            <a:endParaRPr lang="de-DE" sz="16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(Textkörper)"/>
            </a:endParaRPr>
          </a:p>
          <a:p>
            <a:pPr marL="1080">
              <a:buClr>
                <a:srgbClr val="000000"/>
              </a:buClr>
            </a:pP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Current Projects </a:t>
            </a:r>
          </a:p>
          <a:p>
            <a:pPr marL="1080">
              <a:buClr>
                <a:srgbClr val="000000"/>
              </a:buClr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Test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Benches in Karlsruhe</a:t>
            </a:r>
            <a:endParaRPr lang="de-DE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Sensor/</a:t>
            </a:r>
            <a:r>
              <a:rPr lang="de-DE" sz="1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Actor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Interfaces</a:t>
            </a:r>
          </a:p>
          <a:p>
            <a:pPr marL="1080">
              <a:buClr>
                <a:srgbClr val="000000"/>
              </a:buClr>
            </a:pP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Network / Internet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endParaRPr lang="en-US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Open-Source and GitHub</a:t>
            </a:r>
          </a:p>
          <a:p>
            <a:pPr marL="1080">
              <a:buClr>
                <a:srgbClr val="000000"/>
              </a:buClr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Groub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Work +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Discussion about 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results		</a:t>
            </a:r>
          </a:p>
          <a:p>
            <a:pPr marL="1080">
              <a:lnSpc>
                <a:spcPct val="150000"/>
              </a:lnSpc>
              <a:buClr>
                <a:srgbClr val="000000"/>
              </a:buClr>
            </a:pPr>
            <a:r>
              <a:rPr lang="en-US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Second day (Morning):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Practical 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Introduction </a:t>
            </a:r>
          </a:p>
          <a:p>
            <a:pPr marL="1080">
              <a:buClr>
                <a:srgbClr val="000000"/>
              </a:buClr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dirty="0" err="1"/>
              <a:t>I</a:t>
            </a:r>
            <a:r>
              <a:rPr lang="de-DE" sz="1600" dirty="0" err="1" smtClean="0"/>
              <a:t>ntroduction</a:t>
            </a:r>
            <a:r>
              <a:rPr lang="de-DE" sz="1600" dirty="0" smtClean="0"/>
              <a:t> </a:t>
            </a:r>
            <a:r>
              <a:rPr lang="de-DE" sz="1600" dirty="0" err="1"/>
              <a:t>G</a:t>
            </a:r>
            <a:r>
              <a:rPr lang="de-DE" sz="1600" dirty="0" err="1" smtClean="0"/>
              <a:t>ithub</a:t>
            </a:r>
            <a:endParaRPr lang="de-DE" sz="1600" dirty="0" smtClean="0"/>
          </a:p>
          <a:p>
            <a:pPr marL="1080">
              <a:buClr>
                <a:srgbClr val="000000"/>
              </a:buClr>
            </a:pPr>
            <a:r>
              <a:rPr lang="de-DE" sz="1600" dirty="0" smtClean="0"/>
              <a:t>		Set </a:t>
            </a:r>
            <a:r>
              <a:rPr lang="de-DE" sz="1600" dirty="0" err="1" smtClean="0"/>
              <a:t>up</a:t>
            </a:r>
            <a:r>
              <a:rPr lang="de-DE" sz="1600" dirty="0"/>
              <a:t> Cyber-</a:t>
            </a:r>
            <a:r>
              <a:rPr lang="de-DE" sz="1600" dirty="0" err="1"/>
              <a:t>physical</a:t>
            </a:r>
            <a:r>
              <a:rPr lang="de-DE" sz="1600" dirty="0"/>
              <a:t> </a:t>
            </a:r>
            <a:r>
              <a:rPr lang="de-DE" sz="1600" dirty="0" err="1" smtClean="0"/>
              <a:t>system</a:t>
            </a:r>
            <a:r>
              <a:rPr lang="de-DE" sz="1600" dirty="0" smtClean="0"/>
              <a:t> </a:t>
            </a:r>
            <a:r>
              <a:rPr lang="de-DE" sz="1600" dirty="0" err="1" smtClean="0"/>
              <a:t>with</a:t>
            </a:r>
            <a:r>
              <a:rPr lang="de-DE" sz="1600" dirty="0" smtClean="0"/>
              <a:t> </a:t>
            </a:r>
            <a:r>
              <a:rPr lang="de-DE" sz="1600" dirty="0"/>
              <a:t>RPI </a:t>
            </a:r>
            <a:endParaRPr lang="de-DE" sz="1600" dirty="0" smtClean="0"/>
          </a:p>
          <a:p>
            <a:pPr marL="1080">
              <a:buClr>
                <a:srgbClr val="000000"/>
              </a:buClr>
            </a:pPr>
            <a:r>
              <a:rPr lang="de-DE" sz="1600" dirty="0"/>
              <a:t>	</a:t>
            </a:r>
            <a:r>
              <a:rPr lang="de-DE" sz="1600" dirty="0" smtClean="0"/>
              <a:t>	</a:t>
            </a:r>
            <a:r>
              <a:rPr lang="de-DE" sz="1600" dirty="0"/>
              <a:t>S</a:t>
            </a:r>
            <a:r>
              <a:rPr lang="de-DE" sz="1600" dirty="0" smtClean="0"/>
              <a:t>et </a:t>
            </a:r>
            <a:r>
              <a:rPr lang="de-DE" sz="1600" dirty="0" err="1" smtClean="0"/>
              <a:t>up</a:t>
            </a:r>
            <a:r>
              <a:rPr lang="de-DE" sz="1600" dirty="0" smtClean="0"/>
              <a:t> Network </a:t>
            </a:r>
            <a:r>
              <a:rPr lang="de-DE" sz="1600" dirty="0" err="1" smtClean="0"/>
              <a:t>and</a:t>
            </a:r>
            <a:r>
              <a:rPr lang="de-DE" sz="1600" dirty="0" smtClean="0"/>
              <a:t> Server </a:t>
            </a:r>
            <a:r>
              <a:rPr lang="de-DE" sz="1600" dirty="0" err="1" smtClean="0"/>
              <a:t>with</a:t>
            </a:r>
            <a:r>
              <a:rPr lang="de-DE" sz="1600" dirty="0" smtClean="0"/>
              <a:t> </a:t>
            </a:r>
            <a:r>
              <a:rPr lang="de-DE" sz="1600" dirty="0" err="1" smtClean="0"/>
              <a:t>Labview</a:t>
            </a:r>
            <a:r>
              <a:rPr lang="de-DE" sz="1600" dirty="0" smtClean="0"/>
              <a:t> </a:t>
            </a:r>
            <a:r>
              <a:rPr lang="de-DE" sz="1600" dirty="0"/>
              <a:t>	</a:t>
            </a:r>
            <a:r>
              <a:rPr lang="de-DE" sz="1600" dirty="0" smtClean="0"/>
              <a:t>	</a:t>
            </a:r>
          </a:p>
          <a:p>
            <a:pPr marL="1080">
              <a:buClr>
                <a:srgbClr val="000000"/>
              </a:buClr>
            </a:pPr>
            <a:r>
              <a:rPr lang="de-DE" sz="1600" dirty="0"/>
              <a:t>	</a:t>
            </a:r>
            <a:r>
              <a:rPr lang="de-DE" sz="1600" dirty="0" smtClean="0"/>
              <a:t>	</a:t>
            </a:r>
            <a:endParaRPr lang="de-DE" sz="1600" dirty="0"/>
          </a:p>
          <a:p>
            <a:pPr marL="1080">
              <a:buClr>
                <a:srgbClr val="000000"/>
              </a:buClr>
            </a:pPr>
            <a:endParaRPr lang="de-DE" sz="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0">
              <a:lnSpc>
                <a:spcPct val="200000"/>
              </a:lnSpc>
            </a:pP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0">
              <a:lnSpc>
                <a:spcPct val="100000"/>
              </a:lnSpc>
            </a:pP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6947640" y="332640"/>
            <a:ext cx="1727640" cy="33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1" name="CustomShape 3"/>
          <p:cNvSpPr/>
          <p:nvPr/>
        </p:nvSpPr>
        <p:spPr>
          <a:xfrm>
            <a:off x="350532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de-DE" sz="1100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06</a:t>
            </a:r>
            <a:r>
              <a:rPr lang="de-DE" sz="11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.11.17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4"/>
          <p:cNvSpPr/>
          <p:nvPr/>
        </p:nvSpPr>
        <p:spPr>
          <a:xfrm>
            <a:off x="6151320" y="6356520"/>
            <a:ext cx="26506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0" bIns="45000" anchor="ctr"/>
          <a:lstStyle/>
          <a:p>
            <a:pPr algn="r">
              <a:lnSpc>
                <a:spcPct val="100000"/>
              </a:lnSpc>
            </a:pPr>
            <a:r>
              <a:rPr lang="de-DE" sz="11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| </a:t>
            </a:r>
            <a:fld id="{C2A128E5-073E-4BA0-8CB0-FB99CCFE2D2D}" type="slidenum">
              <a:rPr lang="de-DE" sz="11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fld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5"/>
          <p:cNvSpPr/>
          <p:nvPr/>
        </p:nvSpPr>
        <p:spPr>
          <a:xfrm>
            <a:off x="961425" y="1129651"/>
            <a:ext cx="7785720" cy="62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Workshop is divided into three </a:t>
            </a: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blocks: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285" y="3666316"/>
            <a:ext cx="3557402" cy="294723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8" r="5515"/>
          <a:stretch/>
        </p:blipFill>
        <p:spPr>
          <a:xfrm>
            <a:off x="2937289" y="1620005"/>
            <a:ext cx="2235120" cy="154698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93" y="1581306"/>
            <a:ext cx="2192596" cy="174772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59" y="3329028"/>
            <a:ext cx="2253030" cy="118438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39" y="4513412"/>
            <a:ext cx="2294650" cy="186600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3" t="-30" r="-360" b="30"/>
          <a:stretch/>
        </p:blipFill>
        <p:spPr>
          <a:xfrm rot="5400000">
            <a:off x="2389383" y="3704275"/>
            <a:ext cx="3119950" cy="194089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285" y="891002"/>
            <a:ext cx="3535680" cy="2433156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7" name="Rechteck 16"/>
          <p:cNvSpPr/>
          <p:nvPr/>
        </p:nvSpPr>
        <p:spPr>
          <a:xfrm>
            <a:off x="561813" y="6379420"/>
            <a:ext cx="1834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Dennis Weierter</a:t>
            </a:r>
            <a:endParaRPr lang="de-DE" dirty="0"/>
          </a:p>
        </p:txBody>
      </p:sp>
      <p:sp>
        <p:nvSpPr>
          <p:cNvPr id="18" name="Rechteck 17"/>
          <p:cNvSpPr/>
          <p:nvPr/>
        </p:nvSpPr>
        <p:spPr>
          <a:xfrm>
            <a:off x="744693" y="1027308"/>
            <a:ext cx="2980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Remote Control Chain </a:t>
            </a:r>
            <a:r>
              <a:rPr lang="de-DE" dirty="0" err="1" smtClean="0"/>
              <a:t>Saw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70884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0" bIns="45000" anchor="ctr"/>
          <a:lstStyle/>
          <a:p>
            <a:pPr algn="r">
              <a:lnSpc>
                <a:spcPct val="100000"/>
              </a:lnSpc>
            </a:pPr>
            <a:r>
              <a:rPr lang="de-DE" sz="1100" b="0" strike="noStrike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| </a:t>
            </a:r>
            <a:r>
              <a:rPr lang="de-DE" sz="11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13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350532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de-DE" sz="1100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</a:rPr>
              <a:t>06.11.17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" name="Image 5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141" y="2508128"/>
            <a:ext cx="4164494" cy="3189562"/>
          </a:xfrm>
          <a:prstGeom prst="rect">
            <a:avLst/>
          </a:prstGeom>
          <a:noFill/>
        </p:spPr>
      </p:pic>
      <p:grpSp>
        <p:nvGrpSpPr>
          <p:cNvPr id="4" name="Gruppieren 3"/>
          <p:cNvGrpSpPr/>
          <p:nvPr/>
        </p:nvGrpSpPr>
        <p:grpSpPr>
          <a:xfrm>
            <a:off x="1197539" y="2508128"/>
            <a:ext cx="2955909" cy="1711560"/>
            <a:chOff x="4501641" y="1244331"/>
            <a:chExt cx="4268417" cy="1846686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1641" y="1338769"/>
              <a:ext cx="2596206" cy="1685108"/>
            </a:xfrm>
            <a:prstGeom prst="rect">
              <a:avLst/>
            </a:prstGeom>
          </p:spPr>
        </p:pic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6209738" y="1244331"/>
              <a:ext cx="2560320" cy="1846686"/>
            </a:xfrm>
            <a:prstGeom prst="rect">
              <a:avLst/>
            </a:prstGeom>
          </p:spPr>
        </p:pic>
      </p:grpSp>
      <p:pic>
        <p:nvPicPr>
          <p:cNvPr id="11" name="Image 79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"/>
          <a:stretch/>
        </p:blipFill>
        <p:spPr bwMode="auto">
          <a:xfrm>
            <a:off x="6633388" y="662818"/>
            <a:ext cx="2082932" cy="16651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294" y="876578"/>
            <a:ext cx="912464" cy="1063710"/>
          </a:xfrm>
          <a:prstGeom prst="rect">
            <a:avLst/>
          </a:prstGeom>
        </p:spPr>
      </p:pic>
      <p:sp>
        <p:nvSpPr>
          <p:cNvPr id="27" name="Rechteck 26"/>
          <p:cNvSpPr/>
          <p:nvPr/>
        </p:nvSpPr>
        <p:spPr>
          <a:xfrm>
            <a:off x="1197539" y="1126069"/>
            <a:ext cx="1715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CHP </a:t>
            </a:r>
            <a:r>
              <a:rPr lang="de-DE" dirty="0" smtClean="0"/>
              <a:t>Efficiency</a:t>
            </a:r>
            <a:endParaRPr lang="de-DE" dirty="0"/>
          </a:p>
        </p:txBody>
      </p:sp>
      <p:sp>
        <p:nvSpPr>
          <p:cNvPr id="28" name="Rechteck 27"/>
          <p:cNvSpPr/>
          <p:nvPr/>
        </p:nvSpPr>
        <p:spPr>
          <a:xfrm>
            <a:off x="700196" y="5785218"/>
            <a:ext cx="58528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Mitchell Enrique </a:t>
            </a:r>
            <a:r>
              <a:rPr lang="de-DE" dirty="0" smtClean="0"/>
              <a:t>Kuansin, Ferhat Aslan</a:t>
            </a:r>
          </a:p>
          <a:p>
            <a:r>
              <a:rPr lang="de-DE" dirty="0"/>
              <a:t>https://github.com/IKKUengine/</a:t>
            </a:r>
            <a:r>
              <a:rPr lang="de-DE" b="1" dirty="0"/>
              <a:t>CHPefficiency </a:t>
            </a:r>
            <a:r>
              <a:rPr lang="de-DE" dirty="0"/>
              <a:t>(Python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7" name="Pfeil nach links und rechts 6"/>
          <p:cNvSpPr/>
          <p:nvPr/>
        </p:nvSpPr>
        <p:spPr>
          <a:xfrm>
            <a:off x="5671911" y="1290280"/>
            <a:ext cx="753171" cy="41024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Pfeil nach links und rechts 28"/>
          <p:cNvSpPr/>
          <p:nvPr/>
        </p:nvSpPr>
        <p:spPr>
          <a:xfrm rot="18485896">
            <a:off x="3958488" y="1960100"/>
            <a:ext cx="753171" cy="41024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Pfeil nach links und rechts 29"/>
          <p:cNvSpPr/>
          <p:nvPr/>
        </p:nvSpPr>
        <p:spPr>
          <a:xfrm rot="5400000">
            <a:off x="7770677" y="2241995"/>
            <a:ext cx="753171" cy="41024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78016" y="2693485"/>
            <a:ext cx="7785720" cy="2017852"/>
          </a:xfrm>
        </p:spPr>
        <p:txBody>
          <a:bodyPr/>
          <a:lstStyle/>
          <a:p>
            <a:r>
              <a:rPr lang="de-DE" sz="3600" dirty="0" err="1" smtClean="0"/>
              <a:t>Simulated</a:t>
            </a:r>
            <a:r>
              <a:rPr lang="de-DE" sz="3600" dirty="0" smtClean="0"/>
              <a:t> CPS LabVIEW </a:t>
            </a:r>
            <a:r>
              <a:rPr lang="de-DE" sz="3600" dirty="0" err="1" smtClean="0"/>
              <a:t>Energy</a:t>
            </a:r>
            <a:r>
              <a:rPr lang="de-DE" sz="3600" dirty="0" smtClean="0"/>
              <a:t> System</a:t>
            </a:r>
            <a:br>
              <a:rPr lang="de-DE" sz="3600" dirty="0" smtClean="0"/>
            </a:br>
            <a:r>
              <a:rPr lang="de-DE" sz="3600" dirty="0" smtClean="0"/>
              <a:t/>
            </a:r>
            <a:br>
              <a:rPr lang="de-DE" sz="3600" dirty="0" smtClean="0"/>
            </a:br>
            <a:r>
              <a:rPr lang="de-DE" sz="2400" dirty="0" smtClean="0"/>
              <a:t>Ferhat Aslan</a:t>
            </a:r>
            <a:br>
              <a:rPr lang="de-DE" sz="2400" dirty="0" smtClean="0"/>
            </a:br>
            <a:r>
              <a:rPr lang="de-DE" sz="2400" dirty="0"/>
              <a:t>https://github.com/IKKUengine/</a:t>
            </a:r>
            <a:r>
              <a:rPr lang="de-DE" sz="2400" b="1" dirty="0"/>
              <a:t>SimulatedCPSLabVIEWEnergySystem </a:t>
            </a:r>
            <a:r>
              <a:rPr lang="de-DE" sz="2400" dirty="0"/>
              <a:t>(LabVIEW)</a:t>
            </a:r>
            <a:r>
              <a:rPr lang="de-DE" sz="2400" b="1" dirty="0"/>
              <a:t/>
            </a:r>
            <a:br>
              <a:rPr lang="de-DE" sz="2400" b="1" dirty="0"/>
            </a:b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62029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pieren 43"/>
          <p:cNvGrpSpPr/>
          <p:nvPr/>
        </p:nvGrpSpPr>
        <p:grpSpPr>
          <a:xfrm>
            <a:off x="3127117" y="1493779"/>
            <a:ext cx="1487400" cy="1256500"/>
            <a:chOff x="3075605" y="1453816"/>
            <a:chExt cx="1487400" cy="1256500"/>
          </a:xfrm>
        </p:grpSpPr>
        <p:pic>
          <p:nvPicPr>
            <p:cNvPr id="43" name="Grafik 9"/>
            <p:cNvPicPr/>
            <p:nvPr/>
          </p:nvPicPr>
          <p:blipFill>
            <a:blip r:embed="rId3"/>
            <a:stretch/>
          </p:blipFill>
          <p:spPr>
            <a:xfrm>
              <a:off x="3075605" y="1453816"/>
              <a:ext cx="1487400" cy="118945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7384" y="1573284"/>
              <a:ext cx="975360" cy="1137032"/>
            </a:xfrm>
            <a:prstGeom prst="rect">
              <a:avLst/>
            </a:prstGeom>
          </p:spPr>
        </p:pic>
      </p:grpSp>
      <p:grpSp>
        <p:nvGrpSpPr>
          <p:cNvPr id="100" name="Gruppieren 99"/>
          <p:cNvGrpSpPr/>
          <p:nvPr/>
        </p:nvGrpSpPr>
        <p:grpSpPr>
          <a:xfrm>
            <a:off x="991856" y="2537361"/>
            <a:ext cx="4955532" cy="1868627"/>
            <a:chOff x="982760" y="2381214"/>
            <a:chExt cx="4955532" cy="1868627"/>
          </a:xfrm>
        </p:grpSpPr>
        <p:pic>
          <p:nvPicPr>
            <p:cNvPr id="99" name="Grafik 9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40550" y="2800236"/>
              <a:ext cx="1197742" cy="1203806"/>
            </a:xfrm>
            <a:prstGeom prst="rect">
              <a:avLst/>
            </a:prstGeom>
          </p:spPr>
        </p:pic>
        <p:grpSp>
          <p:nvGrpSpPr>
            <p:cNvPr id="72" name="Gruppieren 71"/>
            <p:cNvGrpSpPr/>
            <p:nvPr/>
          </p:nvGrpSpPr>
          <p:grpSpPr>
            <a:xfrm>
              <a:off x="2434085" y="2381214"/>
              <a:ext cx="2875673" cy="1868627"/>
              <a:chOff x="2434085" y="2381214"/>
              <a:chExt cx="2875673" cy="1868627"/>
            </a:xfrm>
          </p:grpSpPr>
          <p:pic>
            <p:nvPicPr>
              <p:cNvPr id="46" name="Grafik 4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4085" y="3209802"/>
                <a:ext cx="887004" cy="887004"/>
              </a:xfrm>
              <a:prstGeom prst="rect">
                <a:avLst/>
              </a:prstGeom>
            </p:spPr>
          </p:pic>
          <p:pic>
            <p:nvPicPr>
              <p:cNvPr id="45" name="Grafik 4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6318" y="3209775"/>
                <a:ext cx="853440" cy="853440"/>
              </a:xfrm>
              <a:prstGeom prst="rect">
                <a:avLst/>
              </a:prstGeom>
            </p:spPr>
          </p:pic>
          <p:grpSp>
            <p:nvGrpSpPr>
              <p:cNvPr id="39" name="Gruppieren 38"/>
              <p:cNvGrpSpPr/>
              <p:nvPr/>
            </p:nvGrpSpPr>
            <p:grpSpPr>
              <a:xfrm>
                <a:off x="3100248" y="2381214"/>
                <a:ext cx="1540783" cy="1868627"/>
                <a:chOff x="3100248" y="2754219"/>
                <a:chExt cx="1540783" cy="1868627"/>
              </a:xfrm>
            </p:grpSpPr>
            <p:pic>
              <p:nvPicPr>
                <p:cNvPr id="6" name="Grafik 4"/>
                <p:cNvPicPr/>
                <p:nvPr/>
              </p:nvPicPr>
              <p:blipFill>
                <a:blip r:embed="rId8"/>
                <a:stretch/>
              </p:blipFill>
              <p:spPr>
                <a:xfrm>
                  <a:off x="3100248" y="3259955"/>
                  <a:ext cx="1540783" cy="1362891"/>
                </a:xfrm>
                <a:prstGeom prst="rect">
                  <a:avLst/>
                </a:prstGeom>
                <a:ln>
                  <a:noFill/>
                </a:ln>
              </p:spPr>
            </p:pic>
            <p:grpSp>
              <p:nvGrpSpPr>
                <p:cNvPr id="33" name="Gruppieren 32"/>
                <p:cNvGrpSpPr/>
                <p:nvPr/>
              </p:nvGrpSpPr>
              <p:grpSpPr>
                <a:xfrm>
                  <a:off x="3662265" y="2754219"/>
                  <a:ext cx="405597" cy="461833"/>
                  <a:chOff x="6524300" y="3414197"/>
                  <a:chExt cx="405597" cy="461833"/>
                </a:xfrm>
              </p:grpSpPr>
              <p:sp>
                <p:nvSpPr>
                  <p:cNvPr id="31" name="Pfeil nach rechts 30"/>
                  <p:cNvSpPr/>
                  <p:nvPr/>
                </p:nvSpPr>
                <p:spPr>
                  <a:xfrm rot="16200000">
                    <a:off x="6374098" y="3564399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2" name="Pfeil nach rechts 31"/>
                  <p:cNvSpPr/>
                  <p:nvPr/>
                </p:nvSpPr>
                <p:spPr>
                  <a:xfrm rot="5400000">
                    <a:off x="6618268" y="3564400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</p:grpSp>
        <p:pic>
          <p:nvPicPr>
            <p:cNvPr id="98" name="Grafik 9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2760" y="2887612"/>
              <a:ext cx="1595092" cy="1177914"/>
            </a:xfrm>
            <a:prstGeom prst="rect">
              <a:avLst/>
            </a:prstGeom>
          </p:spPr>
        </p:pic>
      </p:grpSp>
      <p:grpSp>
        <p:nvGrpSpPr>
          <p:cNvPr id="120" name="Gruppieren 119"/>
          <p:cNvGrpSpPr/>
          <p:nvPr/>
        </p:nvGrpSpPr>
        <p:grpSpPr>
          <a:xfrm>
            <a:off x="1178141" y="4815082"/>
            <a:ext cx="4612483" cy="1845899"/>
            <a:chOff x="847215" y="4815082"/>
            <a:chExt cx="4612483" cy="1845899"/>
          </a:xfrm>
        </p:grpSpPr>
        <p:grpSp>
          <p:nvGrpSpPr>
            <p:cNvPr id="92" name="Gruppieren 91"/>
            <p:cNvGrpSpPr/>
            <p:nvPr/>
          </p:nvGrpSpPr>
          <p:grpSpPr>
            <a:xfrm>
              <a:off x="847215" y="4815082"/>
              <a:ext cx="4612483" cy="1845899"/>
              <a:chOff x="847215" y="4815082"/>
              <a:chExt cx="4612483" cy="1845899"/>
            </a:xfrm>
          </p:grpSpPr>
          <p:sp>
            <p:nvSpPr>
              <p:cNvPr id="74" name="Rechteck 73"/>
              <p:cNvSpPr/>
              <p:nvPr/>
            </p:nvSpPr>
            <p:spPr>
              <a:xfrm>
                <a:off x="847215" y="6303221"/>
                <a:ext cx="3676059" cy="22212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80" name="Gruppieren 79"/>
              <p:cNvGrpSpPr/>
              <p:nvPr/>
            </p:nvGrpSpPr>
            <p:grpSpPr>
              <a:xfrm>
                <a:off x="4519172" y="4815082"/>
                <a:ext cx="940526" cy="1845899"/>
                <a:chOff x="5518217" y="4815082"/>
                <a:chExt cx="940526" cy="1845899"/>
              </a:xfrm>
            </p:grpSpPr>
            <p:sp>
              <p:nvSpPr>
                <p:cNvPr id="25" name="Rechteck 24"/>
                <p:cNvSpPr/>
                <p:nvPr/>
              </p:nvSpPr>
              <p:spPr>
                <a:xfrm rot="5400000">
                  <a:off x="5065530" y="5267769"/>
                  <a:ext cx="1845899" cy="94052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49" name="Grafik 48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2044" y="5807489"/>
                  <a:ext cx="561434" cy="706622"/>
                </a:xfrm>
                <a:prstGeom prst="rect">
                  <a:avLst/>
                </a:prstGeom>
              </p:spPr>
            </p:pic>
            <p:pic>
              <p:nvPicPr>
                <p:cNvPr id="52" name="Grafik 51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82713" y="4927139"/>
                  <a:ext cx="828394" cy="482798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13" name="Gerader Verbinder 112"/>
            <p:cNvCxnSpPr/>
            <p:nvPr/>
          </p:nvCxnSpPr>
          <p:spPr>
            <a:xfrm>
              <a:off x="5041410" y="5352340"/>
              <a:ext cx="0" cy="3975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uppieren 118"/>
          <p:cNvGrpSpPr/>
          <p:nvPr/>
        </p:nvGrpSpPr>
        <p:grpSpPr>
          <a:xfrm>
            <a:off x="6180351" y="4815083"/>
            <a:ext cx="940526" cy="1845899"/>
            <a:chOff x="5875552" y="4815083"/>
            <a:chExt cx="940526" cy="1845899"/>
          </a:xfrm>
        </p:grpSpPr>
        <p:grpSp>
          <p:nvGrpSpPr>
            <p:cNvPr id="79" name="Gruppieren 78"/>
            <p:cNvGrpSpPr/>
            <p:nvPr/>
          </p:nvGrpSpPr>
          <p:grpSpPr>
            <a:xfrm>
              <a:off x="5875552" y="4815083"/>
              <a:ext cx="940526" cy="1845899"/>
              <a:chOff x="3885152" y="4815082"/>
              <a:chExt cx="940526" cy="1845899"/>
            </a:xfrm>
          </p:grpSpPr>
          <p:sp>
            <p:nvSpPr>
              <p:cNvPr id="24" name="Rechteck 23"/>
              <p:cNvSpPr/>
              <p:nvPr/>
            </p:nvSpPr>
            <p:spPr>
              <a:xfrm rot="5400000">
                <a:off x="3432465" y="5267769"/>
                <a:ext cx="1845899" cy="94052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51" name="Grafik 50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6406" y="4896767"/>
                <a:ext cx="828394" cy="482798"/>
              </a:xfrm>
              <a:prstGeom prst="rect">
                <a:avLst/>
              </a:prstGeom>
            </p:spPr>
          </p:pic>
          <p:pic>
            <p:nvPicPr>
              <p:cNvPr id="73" name="Grafik 72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7892" y="5990552"/>
                <a:ext cx="856908" cy="570380"/>
              </a:xfrm>
              <a:prstGeom prst="rect">
                <a:avLst/>
              </a:prstGeom>
            </p:spPr>
          </p:pic>
        </p:grpSp>
        <p:cxnSp>
          <p:nvCxnSpPr>
            <p:cNvPr id="116" name="Gerader Verbinder 115"/>
            <p:cNvCxnSpPr/>
            <p:nvPr/>
          </p:nvCxnSpPr>
          <p:spPr>
            <a:xfrm>
              <a:off x="6366746" y="5309894"/>
              <a:ext cx="0" cy="6109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uppieren 156"/>
          <p:cNvGrpSpPr/>
          <p:nvPr/>
        </p:nvGrpSpPr>
        <p:grpSpPr>
          <a:xfrm>
            <a:off x="688654" y="1204503"/>
            <a:ext cx="2267324" cy="1254268"/>
            <a:chOff x="688654" y="1204503"/>
            <a:chExt cx="2267324" cy="1254268"/>
          </a:xfrm>
        </p:grpSpPr>
        <p:pic>
          <p:nvPicPr>
            <p:cNvPr id="152" name="Grafik 15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8654" y="1204503"/>
              <a:ext cx="1927938" cy="1254268"/>
            </a:xfrm>
            <a:prstGeom prst="rect">
              <a:avLst/>
            </a:prstGeom>
          </p:spPr>
        </p:pic>
        <p:sp>
          <p:nvSpPr>
            <p:cNvPr id="125" name="Pfeil nach rechts 124"/>
            <p:cNvSpPr/>
            <p:nvPr/>
          </p:nvSpPr>
          <p:spPr>
            <a:xfrm rot="10800000">
              <a:off x="2494146" y="1630958"/>
              <a:ext cx="461832" cy="161427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3" name="Gruppieren 132"/>
          <p:cNvGrpSpPr/>
          <p:nvPr/>
        </p:nvGrpSpPr>
        <p:grpSpPr>
          <a:xfrm>
            <a:off x="962267" y="4171377"/>
            <a:ext cx="6158610" cy="620190"/>
            <a:chOff x="962267" y="4153959"/>
            <a:chExt cx="5832934" cy="620190"/>
          </a:xfrm>
        </p:grpSpPr>
        <p:grpSp>
          <p:nvGrpSpPr>
            <p:cNvPr id="132" name="Gruppieren 131"/>
            <p:cNvGrpSpPr/>
            <p:nvPr/>
          </p:nvGrpSpPr>
          <p:grpSpPr>
            <a:xfrm>
              <a:off x="962267" y="4168497"/>
              <a:ext cx="5832934" cy="461889"/>
              <a:chOff x="962267" y="4168497"/>
              <a:chExt cx="5832934" cy="461889"/>
            </a:xfrm>
          </p:grpSpPr>
          <p:sp>
            <p:nvSpPr>
              <p:cNvPr id="128" name="Rechteck 127"/>
              <p:cNvSpPr/>
              <p:nvPr/>
            </p:nvSpPr>
            <p:spPr>
              <a:xfrm>
                <a:off x="962267" y="4518284"/>
                <a:ext cx="5832934" cy="112102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9" name="Pfeil nach rechts 128"/>
              <p:cNvSpPr/>
              <p:nvPr/>
            </p:nvSpPr>
            <p:spPr>
              <a:xfrm rot="16200000">
                <a:off x="3980375" y="4318699"/>
                <a:ext cx="461832" cy="161427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1" name="Gruppieren 130"/>
            <p:cNvGrpSpPr/>
            <p:nvPr/>
          </p:nvGrpSpPr>
          <p:grpSpPr>
            <a:xfrm>
              <a:off x="962267" y="4153959"/>
              <a:ext cx="5832934" cy="620190"/>
              <a:chOff x="962267" y="4153959"/>
              <a:chExt cx="5832934" cy="620190"/>
            </a:xfrm>
          </p:grpSpPr>
          <p:sp>
            <p:nvSpPr>
              <p:cNvPr id="127" name="Rechteck 126"/>
              <p:cNvSpPr/>
              <p:nvPr/>
            </p:nvSpPr>
            <p:spPr>
              <a:xfrm>
                <a:off x="962267" y="4662047"/>
                <a:ext cx="5832934" cy="11210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0" name="Pfeil nach rechts 129"/>
              <p:cNvSpPr/>
              <p:nvPr/>
            </p:nvSpPr>
            <p:spPr>
              <a:xfrm rot="5400000">
                <a:off x="2962335" y="4380248"/>
                <a:ext cx="615288" cy="162709"/>
              </a:xfrm>
              <a:prstGeom prst="right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145" name="Gruppieren 144"/>
          <p:cNvGrpSpPr/>
          <p:nvPr/>
        </p:nvGrpSpPr>
        <p:grpSpPr>
          <a:xfrm>
            <a:off x="847215" y="4815082"/>
            <a:ext cx="3613155" cy="1848897"/>
            <a:chOff x="847215" y="4815082"/>
            <a:chExt cx="3613155" cy="1848897"/>
          </a:xfrm>
        </p:grpSpPr>
        <p:grpSp>
          <p:nvGrpSpPr>
            <p:cNvPr id="140" name="Gruppieren 139"/>
            <p:cNvGrpSpPr/>
            <p:nvPr/>
          </p:nvGrpSpPr>
          <p:grpSpPr>
            <a:xfrm>
              <a:off x="847215" y="4815082"/>
              <a:ext cx="3613155" cy="1848897"/>
              <a:chOff x="847215" y="4815082"/>
              <a:chExt cx="3613155" cy="1848897"/>
            </a:xfrm>
          </p:grpSpPr>
          <p:grpSp>
            <p:nvGrpSpPr>
              <p:cNvPr id="121" name="Gruppieren 120"/>
              <p:cNvGrpSpPr/>
              <p:nvPr/>
            </p:nvGrpSpPr>
            <p:grpSpPr>
              <a:xfrm>
                <a:off x="847215" y="4815082"/>
                <a:ext cx="3613155" cy="1845900"/>
                <a:chOff x="847215" y="4815082"/>
                <a:chExt cx="3613155" cy="1845900"/>
              </a:xfrm>
            </p:grpSpPr>
            <p:grpSp>
              <p:nvGrpSpPr>
                <p:cNvPr id="102" name="Gruppieren 101"/>
                <p:cNvGrpSpPr/>
                <p:nvPr/>
              </p:nvGrpSpPr>
              <p:grpSpPr>
                <a:xfrm>
                  <a:off x="847215" y="4815082"/>
                  <a:ext cx="3613155" cy="1845900"/>
                  <a:chOff x="847215" y="4815082"/>
                  <a:chExt cx="3613155" cy="1845900"/>
                </a:xfrm>
              </p:grpSpPr>
              <p:grpSp>
                <p:nvGrpSpPr>
                  <p:cNvPr id="95" name="Gruppieren 94"/>
                  <p:cNvGrpSpPr/>
                  <p:nvPr/>
                </p:nvGrpSpPr>
                <p:grpSpPr>
                  <a:xfrm>
                    <a:off x="847215" y="4815082"/>
                    <a:ext cx="3613155" cy="1845900"/>
                    <a:chOff x="847215" y="4815082"/>
                    <a:chExt cx="3613155" cy="1845900"/>
                  </a:xfrm>
                </p:grpSpPr>
                <p:sp>
                  <p:nvSpPr>
                    <p:cNvPr id="93" name="Rechteck 92"/>
                    <p:cNvSpPr/>
                    <p:nvPr/>
                  </p:nvSpPr>
                  <p:spPr>
                    <a:xfrm>
                      <a:off x="847215" y="6303221"/>
                      <a:ext cx="3613155" cy="222127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  <p:grpSp>
                  <p:nvGrpSpPr>
                    <p:cNvPr id="81" name="Gruppieren 80"/>
                    <p:cNvGrpSpPr/>
                    <p:nvPr/>
                  </p:nvGrpSpPr>
                  <p:grpSpPr>
                    <a:xfrm>
                      <a:off x="962267" y="4815082"/>
                      <a:ext cx="940526" cy="1845899"/>
                      <a:chOff x="791151" y="4817687"/>
                      <a:chExt cx="940526" cy="1845899"/>
                    </a:xfrm>
                  </p:grpSpPr>
                  <p:sp>
                    <p:nvSpPr>
                      <p:cNvPr id="22" name="Rechteck 21"/>
                      <p:cNvSpPr/>
                      <p:nvPr/>
                    </p:nvSpPr>
                    <p:spPr>
                      <a:xfrm rot="5400000">
                        <a:off x="338464" y="5270374"/>
                        <a:ext cx="1845899" cy="94052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de-DE"/>
                      </a:p>
                    </p:txBody>
                  </p:sp>
                  <p:pic>
                    <p:nvPicPr>
                      <p:cNvPr id="47" name="Grafik 46"/>
                      <p:cNvPicPr>
                        <a:picLocks noChangeAspect="1"/>
                      </p:cNvPicPr>
                      <p:nvPr/>
                    </p:nvPicPr>
                    <p:blipFill>
                      <a:blip r:embed="rId11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7217" y="4880102"/>
                        <a:ext cx="828394" cy="48279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48" name="Grafik 47"/>
                      <p:cNvPicPr>
                        <a:picLocks noChangeAspect="1"/>
                      </p:cNvPicPr>
                      <p:nvPr/>
                    </p:nvPicPr>
                    <p:blipFill>
                      <a:blip r:embed="rId14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0800000" flipV="1">
                        <a:off x="847215" y="5918722"/>
                        <a:ext cx="828396" cy="667664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82" name="Gruppieren 81"/>
                    <p:cNvGrpSpPr/>
                    <p:nvPr/>
                  </p:nvGrpSpPr>
                  <p:grpSpPr>
                    <a:xfrm>
                      <a:off x="2214981" y="4815083"/>
                      <a:ext cx="940526" cy="1845899"/>
                      <a:chOff x="2293951" y="4815082"/>
                      <a:chExt cx="940526" cy="1845899"/>
                    </a:xfrm>
                  </p:grpSpPr>
                  <p:sp>
                    <p:nvSpPr>
                      <p:cNvPr id="23" name="Rechteck 22"/>
                      <p:cNvSpPr/>
                      <p:nvPr/>
                    </p:nvSpPr>
                    <p:spPr>
                      <a:xfrm rot="5400000">
                        <a:off x="1841264" y="5267769"/>
                        <a:ext cx="1845899" cy="94052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de-DE"/>
                      </a:p>
                    </p:txBody>
                  </p:sp>
                  <p:pic>
                    <p:nvPicPr>
                      <p:cNvPr id="50" name="Grafik 49"/>
                      <p:cNvPicPr>
                        <a:picLocks noChangeAspect="1"/>
                      </p:cNvPicPr>
                      <p:nvPr/>
                    </p:nvPicPr>
                    <p:blipFill>
                      <a:blip r:embed="rId11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327453" y="4956866"/>
                        <a:ext cx="828394" cy="482798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pic>
                <p:nvPicPr>
                  <p:cNvPr id="101" name="Grafik 100"/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439066" y="5772079"/>
                    <a:ext cx="409754" cy="811702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04" name="Gerader Verbinder 103"/>
                <p:cNvCxnSpPr>
                  <a:endCxn id="48" idx="0"/>
                </p:cNvCxnSpPr>
                <p:nvPr/>
              </p:nvCxnSpPr>
              <p:spPr>
                <a:xfrm>
                  <a:off x="1432529" y="5360295"/>
                  <a:ext cx="0" cy="55582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Gerader Verbinder 105"/>
                <p:cNvCxnSpPr/>
                <p:nvPr/>
              </p:nvCxnSpPr>
              <p:spPr>
                <a:xfrm>
                  <a:off x="2643943" y="5387411"/>
                  <a:ext cx="0" cy="3324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Gruppieren 133"/>
              <p:cNvGrpSpPr/>
              <p:nvPr/>
            </p:nvGrpSpPr>
            <p:grpSpPr>
              <a:xfrm>
                <a:off x="3412650" y="4818080"/>
                <a:ext cx="940526" cy="1845899"/>
                <a:chOff x="5875552" y="4815083"/>
                <a:chExt cx="940526" cy="1845899"/>
              </a:xfrm>
            </p:grpSpPr>
            <p:grpSp>
              <p:nvGrpSpPr>
                <p:cNvPr id="135" name="Gruppieren 134"/>
                <p:cNvGrpSpPr/>
                <p:nvPr/>
              </p:nvGrpSpPr>
              <p:grpSpPr>
                <a:xfrm>
                  <a:off x="5875552" y="4815083"/>
                  <a:ext cx="940526" cy="1845899"/>
                  <a:chOff x="3885152" y="4815082"/>
                  <a:chExt cx="940526" cy="1845899"/>
                </a:xfrm>
              </p:grpSpPr>
              <p:sp>
                <p:nvSpPr>
                  <p:cNvPr id="137" name="Rechteck 136"/>
                  <p:cNvSpPr/>
                  <p:nvPr/>
                </p:nvSpPr>
                <p:spPr>
                  <a:xfrm rot="5400000">
                    <a:off x="3432465" y="5267769"/>
                    <a:ext cx="1845899" cy="94052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pic>
                <p:nvPicPr>
                  <p:cNvPr id="138" name="Grafik 137"/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76406" y="4896767"/>
                    <a:ext cx="828394" cy="482798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36" name="Gerader Verbinder 135"/>
                <p:cNvCxnSpPr/>
                <p:nvPr/>
              </p:nvCxnSpPr>
              <p:spPr>
                <a:xfrm>
                  <a:off x="6334888" y="5385240"/>
                  <a:ext cx="0" cy="30657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41" name="Grafik 140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1993" y="5733708"/>
              <a:ext cx="855484" cy="838106"/>
            </a:xfrm>
            <a:prstGeom prst="rect">
              <a:avLst/>
            </a:prstGeom>
          </p:spPr>
        </p:pic>
      </p:grpSp>
      <p:grpSp>
        <p:nvGrpSpPr>
          <p:cNvPr id="151" name="Gruppieren 150"/>
          <p:cNvGrpSpPr/>
          <p:nvPr/>
        </p:nvGrpSpPr>
        <p:grpSpPr>
          <a:xfrm>
            <a:off x="3503904" y="168826"/>
            <a:ext cx="4742089" cy="1272992"/>
            <a:chOff x="3503904" y="168826"/>
            <a:chExt cx="4742089" cy="1272992"/>
          </a:xfrm>
        </p:grpSpPr>
        <p:pic>
          <p:nvPicPr>
            <p:cNvPr id="150" name="Grafik 149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503904" y="168826"/>
              <a:ext cx="1469215" cy="1167719"/>
            </a:xfrm>
            <a:prstGeom prst="rect">
              <a:avLst/>
            </a:prstGeom>
          </p:spPr>
        </p:pic>
        <p:grpSp>
          <p:nvGrpSpPr>
            <p:cNvPr id="78" name="Gruppieren 77"/>
            <p:cNvGrpSpPr/>
            <p:nvPr/>
          </p:nvGrpSpPr>
          <p:grpSpPr>
            <a:xfrm>
              <a:off x="3694852" y="196984"/>
              <a:ext cx="4551141" cy="1244834"/>
              <a:chOff x="3694852" y="196984"/>
              <a:chExt cx="4551141" cy="1244834"/>
            </a:xfrm>
          </p:grpSpPr>
          <p:grpSp>
            <p:nvGrpSpPr>
              <p:cNvPr id="59" name="Gruppieren 58"/>
              <p:cNvGrpSpPr/>
              <p:nvPr/>
            </p:nvGrpSpPr>
            <p:grpSpPr>
              <a:xfrm>
                <a:off x="5806368" y="196984"/>
                <a:ext cx="2439625" cy="1118506"/>
                <a:chOff x="5806368" y="196984"/>
                <a:chExt cx="2439625" cy="1118506"/>
              </a:xfrm>
            </p:grpSpPr>
            <p:grpSp>
              <p:nvGrpSpPr>
                <p:cNvPr id="54" name="Gruppieren 53"/>
                <p:cNvGrpSpPr/>
                <p:nvPr/>
              </p:nvGrpSpPr>
              <p:grpSpPr>
                <a:xfrm rot="5400000">
                  <a:off x="5834486" y="518478"/>
                  <a:ext cx="405597" cy="461833"/>
                  <a:chOff x="6521880" y="2861540"/>
                  <a:chExt cx="405597" cy="461833"/>
                </a:xfrm>
              </p:grpSpPr>
              <p:sp>
                <p:nvSpPr>
                  <p:cNvPr id="55" name="Pfeil nach rechts 54"/>
                  <p:cNvSpPr/>
                  <p:nvPr/>
                </p:nvSpPr>
                <p:spPr>
                  <a:xfrm rot="16200000">
                    <a:off x="6371678" y="3011742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56" name="Pfeil nach rechts 55"/>
                  <p:cNvSpPr/>
                  <p:nvPr/>
                </p:nvSpPr>
                <p:spPr>
                  <a:xfrm rot="5400000">
                    <a:off x="6615848" y="3011743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pic>
              <p:nvPicPr>
                <p:cNvPr id="58" name="Grafik 57"/>
                <p:cNvPicPr>
                  <a:picLocks noChangeAspect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33733" y="196984"/>
                  <a:ext cx="1612260" cy="1118506"/>
                </a:xfrm>
                <a:prstGeom prst="rect">
                  <a:avLst/>
                </a:prstGeom>
              </p:spPr>
            </p:pic>
          </p:grpSp>
          <p:grpSp>
            <p:nvGrpSpPr>
              <p:cNvPr id="75" name="Gruppieren 74"/>
              <p:cNvGrpSpPr/>
              <p:nvPr/>
            </p:nvGrpSpPr>
            <p:grpSpPr>
              <a:xfrm>
                <a:off x="3694852" y="979985"/>
                <a:ext cx="405597" cy="461833"/>
                <a:chOff x="6524300" y="3414197"/>
                <a:chExt cx="405597" cy="461833"/>
              </a:xfrm>
            </p:grpSpPr>
            <p:sp>
              <p:nvSpPr>
                <p:cNvPr id="76" name="Pfeil nach rechts 75"/>
                <p:cNvSpPr/>
                <p:nvPr/>
              </p:nvSpPr>
              <p:spPr>
                <a:xfrm rot="16200000">
                  <a:off x="6374098" y="3564399"/>
                  <a:ext cx="461832" cy="161427"/>
                </a:xfrm>
                <a:prstGeom prst="rightArrow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7" name="Pfeil nach rechts 76"/>
                <p:cNvSpPr/>
                <p:nvPr/>
              </p:nvSpPr>
              <p:spPr>
                <a:xfrm rot="5400000">
                  <a:off x="6618268" y="3564400"/>
                  <a:ext cx="461832" cy="161427"/>
                </a:xfrm>
                <a:prstGeom prst="rightArrow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</p:grpSp>
      <p:grpSp>
        <p:nvGrpSpPr>
          <p:cNvPr id="149" name="Gruppieren 148"/>
          <p:cNvGrpSpPr/>
          <p:nvPr/>
        </p:nvGrpSpPr>
        <p:grpSpPr>
          <a:xfrm>
            <a:off x="4531204" y="1262862"/>
            <a:ext cx="3714789" cy="1464005"/>
            <a:chOff x="4531204" y="1262862"/>
            <a:chExt cx="3714789" cy="1464005"/>
          </a:xfrm>
        </p:grpSpPr>
        <p:grpSp>
          <p:nvGrpSpPr>
            <p:cNvPr id="124" name="Gruppieren 123"/>
            <p:cNvGrpSpPr/>
            <p:nvPr/>
          </p:nvGrpSpPr>
          <p:grpSpPr>
            <a:xfrm>
              <a:off x="4531204" y="1619187"/>
              <a:ext cx="3714789" cy="1107680"/>
              <a:chOff x="4516928" y="1619187"/>
              <a:chExt cx="3714789" cy="1107680"/>
            </a:xfrm>
          </p:grpSpPr>
          <p:grpSp>
            <p:nvGrpSpPr>
              <p:cNvPr id="71" name="Gruppieren 70"/>
              <p:cNvGrpSpPr/>
              <p:nvPr/>
            </p:nvGrpSpPr>
            <p:grpSpPr>
              <a:xfrm>
                <a:off x="5020438" y="1619187"/>
                <a:ext cx="3211279" cy="1107680"/>
                <a:chOff x="4754094" y="1619629"/>
                <a:chExt cx="3211279" cy="1107680"/>
              </a:xfrm>
            </p:grpSpPr>
            <p:grpSp>
              <p:nvGrpSpPr>
                <p:cNvPr id="37" name="Gruppieren 36"/>
                <p:cNvGrpSpPr/>
                <p:nvPr/>
              </p:nvGrpSpPr>
              <p:grpSpPr>
                <a:xfrm>
                  <a:off x="5253711" y="1619629"/>
                  <a:ext cx="2711662" cy="1107680"/>
                  <a:chOff x="5593623" y="1833551"/>
                  <a:chExt cx="2711662" cy="1107680"/>
                </a:xfrm>
              </p:grpSpPr>
              <p:pic>
                <p:nvPicPr>
                  <p:cNvPr id="27" name="Grafik 26"/>
                  <p:cNvPicPr>
                    <a:picLocks noChangeAspect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93623" y="1833551"/>
                    <a:ext cx="1092104" cy="1107680"/>
                  </a:xfrm>
                  <a:prstGeom prst="rect">
                    <a:avLst/>
                  </a:prstGeom>
                </p:spPr>
              </p:pic>
              <p:pic>
                <p:nvPicPr>
                  <p:cNvPr id="29" name="Grafik 28"/>
                  <p:cNvPicPr>
                    <a:picLocks noChangeAspect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82327" y="1988431"/>
                    <a:ext cx="1122958" cy="793090"/>
                  </a:xfrm>
                  <a:prstGeom prst="rect">
                    <a:avLst/>
                  </a:prstGeom>
                </p:spPr>
              </p:pic>
              <p:grpSp>
                <p:nvGrpSpPr>
                  <p:cNvPr id="34" name="Gruppieren 33"/>
                  <p:cNvGrpSpPr/>
                  <p:nvPr/>
                </p:nvGrpSpPr>
                <p:grpSpPr>
                  <a:xfrm rot="5400000">
                    <a:off x="6713845" y="2154059"/>
                    <a:ext cx="405597" cy="461833"/>
                    <a:chOff x="6524300" y="3414197"/>
                    <a:chExt cx="405597" cy="461833"/>
                  </a:xfrm>
                </p:grpSpPr>
                <p:sp>
                  <p:nvSpPr>
                    <p:cNvPr id="35" name="Pfeil nach rechts 34"/>
                    <p:cNvSpPr/>
                    <p:nvPr/>
                  </p:nvSpPr>
                  <p:spPr>
                    <a:xfrm rot="16200000">
                      <a:off x="6374098" y="3564399"/>
                      <a:ext cx="461832" cy="161427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  <p:sp>
                  <p:nvSpPr>
                    <p:cNvPr id="36" name="Pfeil nach rechts 35"/>
                    <p:cNvSpPr/>
                    <p:nvPr/>
                  </p:nvSpPr>
                  <p:spPr>
                    <a:xfrm rot="5400000">
                      <a:off x="6618268" y="3564400"/>
                      <a:ext cx="461832" cy="161427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</p:grpSp>
            </p:grpSp>
            <p:grpSp>
              <p:nvGrpSpPr>
                <p:cNvPr id="60" name="Gruppieren 59"/>
                <p:cNvGrpSpPr/>
                <p:nvPr/>
              </p:nvGrpSpPr>
              <p:grpSpPr>
                <a:xfrm rot="5400000">
                  <a:off x="4782212" y="1935299"/>
                  <a:ext cx="405597" cy="461833"/>
                  <a:chOff x="6524300" y="3414197"/>
                  <a:chExt cx="405597" cy="461833"/>
                </a:xfrm>
              </p:grpSpPr>
              <p:sp>
                <p:nvSpPr>
                  <p:cNvPr id="61" name="Pfeil nach rechts 60"/>
                  <p:cNvSpPr/>
                  <p:nvPr/>
                </p:nvSpPr>
                <p:spPr>
                  <a:xfrm rot="16200000">
                    <a:off x="6374098" y="3564399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2" name="Pfeil nach rechts 61"/>
                  <p:cNvSpPr/>
                  <p:nvPr/>
                </p:nvSpPr>
                <p:spPr>
                  <a:xfrm rot="5400000">
                    <a:off x="6618268" y="3564400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pic>
            <p:nvPicPr>
              <p:cNvPr id="122" name="Grafik 121"/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16928" y="1916059"/>
                <a:ext cx="497888" cy="497888"/>
              </a:xfrm>
              <a:prstGeom prst="rect">
                <a:avLst/>
              </a:prstGeom>
            </p:spPr>
          </p:pic>
        </p:grpSp>
        <p:grpSp>
          <p:nvGrpSpPr>
            <p:cNvPr id="148" name="Gruppieren 147"/>
            <p:cNvGrpSpPr/>
            <p:nvPr/>
          </p:nvGrpSpPr>
          <p:grpSpPr>
            <a:xfrm rot="16200000">
              <a:off x="7678762" y="1290980"/>
              <a:ext cx="461833" cy="405597"/>
              <a:chOff x="7855104" y="3458341"/>
              <a:chExt cx="461833" cy="405597"/>
            </a:xfrm>
          </p:grpSpPr>
          <p:sp>
            <p:nvSpPr>
              <p:cNvPr id="146" name="Pfeil nach rechts 145"/>
              <p:cNvSpPr/>
              <p:nvPr/>
            </p:nvSpPr>
            <p:spPr>
              <a:xfrm>
                <a:off x="7855105" y="3458341"/>
                <a:ext cx="461832" cy="161427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7" name="Pfeil nach rechts 146"/>
              <p:cNvSpPr/>
              <p:nvPr/>
            </p:nvSpPr>
            <p:spPr>
              <a:xfrm rot="10800000">
                <a:off x="7855104" y="3702511"/>
                <a:ext cx="461832" cy="161427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160" name="Textfeld 159"/>
          <p:cNvSpPr txBox="1"/>
          <p:nvPr/>
        </p:nvSpPr>
        <p:spPr>
          <a:xfrm>
            <a:off x="7300480" y="5010234"/>
            <a:ext cx="1445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Producer</a:t>
            </a:r>
          </a:p>
        </p:txBody>
      </p:sp>
      <p:sp>
        <p:nvSpPr>
          <p:cNvPr id="161" name="Textfeld 160"/>
          <p:cNvSpPr txBox="1"/>
          <p:nvPr/>
        </p:nvSpPr>
        <p:spPr>
          <a:xfrm>
            <a:off x="7307254" y="5441463"/>
            <a:ext cx="153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Consumer</a:t>
            </a:r>
          </a:p>
        </p:txBody>
      </p:sp>
      <p:sp>
        <p:nvSpPr>
          <p:cNvPr id="162" name="Textfeld 161"/>
          <p:cNvSpPr txBox="1"/>
          <p:nvPr/>
        </p:nvSpPr>
        <p:spPr>
          <a:xfrm>
            <a:off x="7307582" y="5863866"/>
            <a:ext cx="153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Storage</a:t>
            </a:r>
          </a:p>
        </p:txBody>
      </p:sp>
      <p:sp>
        <p:nvSpPr>
          <p:cNvPr id="163" name="Textfeld 162"/>
          <p:cNvSpPr txBox="1"/>
          <p:nvPr/>
        </p:nvSpPr>
        <p:spPr>
          <a:xfrm>
            <a:off x="4637568" y="2654630"/>
            <a:ext cx="1538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Data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 smtClean="0"/>
              <a:t>Collector</a:t>
            </a:r>
            <a:endParaRPr lang="de-DE" dirty="0" smtClean="0"/>
          </a:p>
        </p:txBody>
      </p:sp>
      <p:sp>
        <p:nvSpPr>
          <p:cNvPr id="164" name="Textfeld 163"/>
          <p:cNvSpPr txBox="1"/>
          <p:nvPr/>
        </p:nvSpPr>
        <p:spPr>
          <a:xfrm>
            <a:off x="1340207" y="2704939"/>
            <a:ext cx="153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Handler</a:t>
            </a:r>
          </a:p>
        </p:txBody>
      </p:sp>
      <p:sp>
        <p:nvSpPr>
          <p:cNvPr id="169" name="Textfeld 168"/>
          <p:cNvSpPr txBox="1"/>
          <p:nvPr/>
        </p:nvSpPr>
        <p:spPr>
          <a:xfrm>
            <a:off x="900276" y="867988"/>
            <a:ext cx="153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Monitoring</a:t>
            </a:r>
          </a:p>
        </p:txBody>
      </p:sp>
      <p:sp>
        <p:nvSpPr>
          <p:cNvPr id="170" name="Textfeld 169"/>
          <p:cNvSpPr txBox="1"/>
          <p:nvPr/>
        </p:nvSpPr>
        <p:spPr>
          <a:xfrm>
            <a:off x="2901966" y="398070"/>
            <a:ext cx="2007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/>
              <a:t>Management Interface</a:t>
            </a:r>
            <a:endParaRPr lang="de-DE" dirty="0" smtClean="0"/>
          </a:p>
        </p:txBody>
      </p:sp>
      <p:sp>
        <p:nvSpPr>
          <p:cNvPr id="171" name="Textfeld 170"/>
          <p:cNvSpPr txBox="1"/>
          <p:nvPr/>
        </p:nvSpPr>
        <p:spPr>
          <a:xfrm>
            <a:off x="6227682" y="225150"/>
            <a:ext cx="289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/>
              <a:t>OOP-</a:t>
            </a:r>
            <a:r>
              <a:rPr lang="de-DE" dirty="0" err="1"/>
              <a:t>oriented</a:t>
            </a:r>
            <a:r>
              <a:rPr lang="de-DE" dirty="0"/>
              <a:t> </a:t>
            </a:r>
            <a:r>
              <a:rPr lang="de-DE" dirty="0" err="1" smtClean="0"/>
              <a:t>Programming</a:t>
            </a:r>
            <a:r>
              <a:rPr lang="de-DE" dirty="0" smtClean="0"/>
              <a:t> </a:t>
            </a:r>
            <a:r>
              <a:rPr lang="de-DE" dirty="0" err="1" smtClean="0"/>
              <a:t>Paradigm</a:t>
            </a:r>
            <a:endParaRPr lang="de-DE" dirty="0"/>
          </a:p>
        </p:txBody>
      </p:sp>
      <p:sp>
        <p:nvSpPr>
          <p:cNvPr id="172" name="Textfeld 171"/>
          <p:cNvSpPr txBox="1"/>
          <p:nvPr/>
        </p:nvSpPr>
        <p:spPr>
          <a:xfrm>
            <a:off x="5947388" y="4131155"/>
            <a:ext cx="302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Cyber-</a:t>
            </a:r>
            <a:r>
              <a:rPr lang="de-DE" dirty="0" err="1" smtClean="0"/>
              <a:t>Physical</a:t>
            </a:r>
            <a:r>
              <a:rPr lang="de-DE" dirty="0" smtClean="0"/>
              <a:t> Objects</a:t>
            </a:r>
          </a:p>
        </p:txBody>
      </p:sp>
    </p:spTree>
    <p:extLst>
      <p:ext uri="{BB962C8B-B14F-4D97-AF65-F5344CB8AC3E}">
        <p14:creationId xmlns:p14="http://schemas.microsoft.com/office/powerpoint/2010/main" val="347785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Opens different </a:t>
            </a:r>
            <a:r>
              <a:rPr lang="de-DE" dirty="0" err="1"/>
              <a:t>possibilities</a:t>
            </a:r>
            <a:r>
              <a:rPr lang="de-DE" dirty="0"/>
              <a:t>: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1187994" y="2171699"/>
            <a:ext cx="6851106" cy="3055257"/>
          </a:xfrm>
        </p:spPr>
        <p:txBody>
          <a:bodyPr/>
          <a:lstStyle/>
          <a:p>
            <a:endParaRPr lang="de-DE" sz="18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Design of the visualization and usability of energy flows of combined heat and power units (CHPs) on a touch screen</a:t>
            </a:r>
            <a:r>
              <a:rPr lang="en-US" sz="18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Integration of weather data </a:t>
            </a:r>
            <a:endParaRPr lang="en-US" sz="18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Conception of the management of BHKWs for the </a:t>
            </a:r>
            <a:r>
              <a:rPr lang="en-US" sz="1800" dirty="0" err="1"/>
              <a:t>eMobility</a:t>
            </a:r>
            <a:r>
              <a:rPr lang="en-US" sz="1800" dirty="0"/>
              <a:t> (charging station</a:t>
            </a:r>
            <a:r>
              <a:rPr lang="en-US" sz="1800" dirty="0" smtClean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Development and integration of an electrical storage </a:t>
            </a:r>
            <a:r>
              <a:rPr lang="en-US" sz="1800" dirty="0" smtClean="0"/>
              <a:t>device</a:t>
            </a:r>
          </a:p>
          <a:p>
            <a:r>
              <a:rPr lang="en-US" sz="1800" dirty="0" smtClean="0"/>
              <a:t> </a:t>
            </a: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Control of test benches and energy systems via the Internet</a:t>
            </a:r>
            <a:endParaRPr lang="de-DE" sz="1800" dirty="0" smtClean="0"/>
          </a:p>
        </p:txBody>
      </p:sp>
    </p:spTree>
    <p:extLst>
      <p:ext uri="{BB962C8B-B14F-4D97-AF65-F5344CB8AC3E}">
        <p14:creationId xmlns:p14="http://schemas.microsoft.com/office/powerpoint/2010/main" val="251373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Used</a:t>
            </a:r>
            <a:r>
              <a:rPr lang="de-DE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Sensor /</a:t>
            </a:r>
            <a:r>
              <a:rPr lang="de-DE" sz="2800" b="1" dirty="0"/>
              <a:t> </a:t>
            </a:r>
            <a:r>
              <a:rPr lang="de-DE" sz="2800" dirty="0" err="1"/>
              <a:t>Actuator</a:t>
            </a:r>
            <a:r>
              <a:rPr lang="de-DE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Interfaces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112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8878" y="1446100"/>
            <a:ext cx="8657584" cy="576270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863600"/>
            <a:ext cx="7785720" cy="1357200"/>
          </a:xfrm>
        </p:spPr>
        <p:txBody>
          <a:bodyPr/>
          <a:lstStyle/>
          <a:p>
            <a:r>
              <a:rPr lang="en-US" dirty="0"/>
              <a:t>How can we work together in the future?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3522">
            <a:off x="4257362" y="2121643"/>
            <a:ext cx="4476750" cy="32385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4" y="3317802"/>
            <a:ext cx="3810000" cy="20193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089" y="3317802"/>
            <a:ext cx="1234849" cy="123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3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782267" y="2553820"/>
            <a:ext cx="497924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Group 1: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What </a:t>
            </a:r>
            <a:r>
              <a:rPr lang="en-US" sz="2800" dirty="0" smtClean="0">
                <a:solidFill>
                  <a:srgbClr val="FF0000"/>
                </a:solidFill>
              </a:rPr>
              <a:t>is the benefit of </a:t>
            </a:r>
            <a:r>
              <a:rPr lang="en-US" sz="2800" dirty="0" smtClean="0">
                <a:solidFill>
                  <a:srgbClr val="FF0000"/>
                </a:solidFill>
              </a:rPr>
              <a:t>GitHub</a:t>
            </a:r>
            <a:r>
              <a:rPr lang="en-US" sz="2800" dirty="0">
                <a:solidFill>
                  <a:srgbClr val="FF0000"/>
                </a:solidFill>
              </a:rPr>
              <a:t>?</a:t>
            </a:r>
            <a:endParaRPr lang="de-DE" sz="2800" dirty="0">
              <a:solidFill>
                <a:srgbClr val="FF0000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758374" y="3628542"/>
            <a:ext cx="820498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Group 2: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Differences in used programming languages and </a:t>
            </a:r>
            <a:r>
              <a:rPr lang="en-US" sz="2800" dirty="0">
                <a:solidFill>
                  <a:srgbClr val="FF0000"/>
                </a:solidFill>
              </a:rPr>
              <a:t>development </a:t>
            </a:r>
            <a:r>
              <a:rPr lang="en-US" sz="2800" dirty="0" smtClean="0">
                <a:solidFill>
                  <a:srgbClr val="FF0000"/>
                </a:solidFill>
              </a:rPr>
              <a:t>environments</a:t>
            </a:r>
            <a:r>
              <a:rPr lang="en-US" sz="2800" dirty="0">
                <a:solidFill>
                  <a:srgbClr val="FF0000"/>
                </a:solidFill>
              </a:rPr>
              <a:t>? </a:t>
            </a:r>
            <a:endParaRPr lang="de-DE" sz="2800" dirty="0">
              <a:solidFill>
                <a:srgbClr val="FF0000"/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82267" y="5134152"/>
            <a:ext cx="773961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Group 3: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What </a:t>
            </a:r>
            <a:r>
              <a:rPr lang="en-US" sz="2800" dirty="0">
                <a:solidFill>
                  <a:srgbClr val="FF0000"/>
                </a:solidFill>
              </a:rPr>
              <a:t>can we do together to </a:t>
            </a:r>
            <a:r>
              <a:rPr lang="en-US" sz="2800" dirty="0" smtClean="0">
                <a:solidFill>
                  <a:srgbClr val="FF0000"/>
                </a:solidFill>
              </a:rPr>
              <a:t>establish </a:t>
            </a:r>
            <a:r>
              <a:rPr lang="en-US" sz="2800" dirty="0">
                <a:solidFill>
                  <a:srgbClr val="FF0000"/>
                </a:solidFill>
              </a:rPr>
              <a:t>an active </a:t>
            </a:r>
            <a:endParaRPr lang="en-US" sz="2800" dirty="0" smtClean="0">
              <a:solidFill>
                <a:srgbClr val="FF0000"/>
              </a:solidFill>
            </a:endParaRPr>
          </a:p>
          <a:p>
            <a:r>
              <a:rPr lang="en-US" sz="2800" dirty="0" smtClean="0">
                <a:solidFill>
                  <a:srgbClr val="FF0000"/>
                </a:solidFill>
              </a:rPr>
              <a:t>cooperation</a:t>
            </a:r>
            <a:r>
              <a:rPr lang="en-US" sz="2800" dirty="0">
                <a:solidFill>
                  <a:srgbClr val="FF0000"/>
                </a:solidFill>
              </a:rPr>
              <a:t>?</a:t>
            </a:r>
            <a:endParaRPr lang="de-DE" sz="2800" dirty="0">
              <a:solidFill>
                <a:srgbClr val="FF0000"/>
              </a:solidFill>
            </a:endParaRPr>
          </a:p>
        </p:txBody>
      </p:sp>
      <p:sp>
        <p:nvSpPr>
          <p:cNvPr id="9" name="Untertitel 2"/>
          <p:cNvSpPr>
            <a:spLocks noGrp="1"/>
          </p:cNvSpPr>
          <p:nvPr>
            <p:ph type="subTitle"/>
          </p:nvPr>
        </p:nvSpPr>
        <p:spPr>
          <a:xfrm>
            <a:off x="758374" y="1097555"/>
            <a:ext cx="8228880" cy="1409267"/>
          </a:xfrm>
        </p:spPr>
        <p:txBody>
          <a:bodyPr/>
          <a:lstStyle/>
          <a:p>
            <a:r>
              <a:rPr lang="en-US" sz="2800" dirty="0"/>
              <a:t>Division into three working groups for each question: processing time 15 min and presentation of the results 10 min for each </a:t>
            </a:r>
            <a:r>
              <a:rPr lang="en-US" sz="2800" dirty="0" smtClean="0"/>
              <a:t>group.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51928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Software Publications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4" y="4092502"/>
            <a:ext cx="3810000" cy="20193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725" y="4035334"/>
            <a:ext cx="2391086" cy="239108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289" y="4092502"/>
            <a:ext cx="1234849" cy="1234849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5850351" y="6212191"/>
            <a:ext cx="2568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80">
              <a:lnSpc>
                <a:spcPct val="100000"/>
              </a:lnSpc>
              <a:buClr>
                <a:srgbClr val="000000"/>
              </a:buClr>
            </a:pPr>
            <a:r>
              <a:rPr lang="de-DE" spc="-1" dirty="0" smtClean="0">
                <a:uFill>
                  <a:solidFill>
                    <a:srgbClr val="FFFFFF"/>
                  </a:solidFill>
                </a:uFill>
              </a:rPr>
              <a:t>GitHub.com/</a:t>
            </a:r>
            <a:r>
              <a:rPr lang="de-DE" spc="-1" dirty="0" err="1" smtClean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ikkuengine</a:t>
            </a:r>
            <a:endParaRPr lang="de-DE" spc="-1" dirty="0">
              <a:solidFill>
                <a:srgbClr val="C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674914" y="1711412"/>
            <a:ext cx="846908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/>
              <a:t>https://</a:t>
            </a:r>
            <a:r>
              <a:rPr lang="de-DE" dirty="0" smtClean="0"/>
              <a:t>github.com/IKKUengine/</a:t>
            </a:r>
            <a:r>
              <a:rPr lang="de-DE" b="1" dirty="0" smtClean="0"/>
              <a:t>SimulatedCPSLabVIEWEnergySystem </a:t>
            </a:r>
            <a:r>
              <a:rPr lang="de-DE" dirty="0" smtClean="0"/>
              <a:t>(LabVIEW)</a:t>
            </a:r>
            <a:endParaRPr lang="de-DE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/>
              <a:t>https://</a:t>
            </a:r>
            <a:r>
              <a:rPr lang="de-DE" dirty="0" smtClean="0"/>
              <a:t>github.com/IKKUengine/</a:t>
            </a:r>
            <a:r>
              <a:rPr lang="de-DE" b="1" dirty="0" smtClean="0"/>
              <a:t>CHPefficiency </a:t>
            </a:r>
            <a:r>
              <a:rPr lang="de-DE" dirty="0" smtClean="0"/>
              <a:t>(Python)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de-DE" dirty="0"/>
          </a:p>
          <a:p>
            <a:r>
              <a:rPr lang="de-DE" dirty="0" smtClean="0"/>
              <a:t>Will </a:t>
            </a:r>
            <a:r>
              <a:rPr lang="de-DE" dirty="0"/>
              <a:t>follow </a:t>
            </a:r>
            <a:r>
              <a:rPr lang="de-DE" dirty="0" err="1"/>
              <a:t>soon</a:t>
            </a:r>
            <a:r>
              <a:rPr lang="de-DE" dirty="0"/>
              <a:t>: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https://</a:t>
            </a:r>
            <a:r>
              <a:rPr lang="de-DE" dirty="0" smtClean="0"/>
              <a:t>github.com/IKKUengine/</a:t>
            </a:r>
            <a:r>
              <a:rPr lang="de-DE" b="1" dirty="0" smtClean="0"/>
              <a:t>SingleServerCHPefficiency </a:t>
            </a:r>
            <a:r>
              <a:rPr lang="de-DE" dirty="0" smtClean="0"/>
              <a:t>(LabVIEW)</a:t>
            </a:r>
            <a:endParaRPr lang="de-DE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https://</a:t>
            </a:r>
            <a:r>
              <a:rPr lang="de-DE" dirty="0" smtClean="0"/>
              <a:t>github.com/IKKUengine/</a:t>
            </a:r>
            <a:r>
              <a:rPr lang="de-DE" b="1" dirty="0" smtClean="0"/>
              <a:t>ThreadedEtaNetServer </a:t>
            </a:r>
            <a:r>
              <a:rPr lang="de-DE" dirty="0" smtClean="0"/>
              <a:t>(C++/Qt5.8)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https://</a:t>
            </a:r>
            <a:r>
              <a:rPr lang="de-DE" dirty="0" smtClean="0"/>
              <a:t>github.com/IKKUengine/</a:t>
            </a:r>
            <a:r>
              <a:rPr lang="de-DE" b="1" dirty="0" smtClean="0"/>
              <a:t>CPOEtaNetClient </a:t>
            </a:r>
            <a:r>
              <a:rPr lang="de-DE" dirty="0"/>
              <a:t>(C++/Qt5.8</a:t>
            </a:r>
            <a:r>
              <a:rPr lang="de-DE" dirty="0" smtClean="0"/>
              <a:t>)</a:t>
            </a:r>
            <a:endParaRPr lang="de-DE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029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2079360" y="1010160"/>
            <a:ext cx="5126400" cy="62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Dankeschön…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738085" y="1940211"/>
            <a:ext cx="5122783" cy="443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7000"/>
              </a:lnSpc>
            </a:pPr>
            <a:r>
              <a:rPr lang="de-DE" sz="28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Times New Roman"/>
              </a:rPr>
              <a:t>Contact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Ferhat Aslan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Institut für Kälte-, Klima- und Umwelttechnik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Tel.: 0721 925-1815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Raum M-U07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E-Mail: ferhat.aslan@hs-karlsruhe.de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Prof. Dr.-Ing. Maurice Kettner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Fakultät für Maschinenbau und Mechatronik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Tel.: 0721 925-1845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Raum F-111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E-Mail: maurice.kettner@hs-karlsruhe.de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1" name="Picture 17"/>
          <p:cNvPicPr/>
          <p:nvPr/>
        </p:nvPicPr>
        <p:blipFill>
          <a:blip r:embed="rId2"/>
          <a:stretch/>
        </p:blipFill>
        <p:spPr>
          <a:xfrm>
            <a:off x="4906234" y="194040"/>
            <a:ext cx="4007880" cy="441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pieren 21"/>
          <p:cNvGrpSpPr/>
          <p:nvPr/>
        </p:nvGrpSpPr>
        <p:grpSpPr>
          <a:xfrm>
            <a:off x="6280150" y="3651022"/>
            <a:ext cx="2571752" cy="2694685"/>
            <a:chOff x="6280150" y="3651022"/>
            <a:chExt cx="2571752" cy="2694685"/>
          </a:xfrm>
        </p:grpSpPr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4302" y="3651022"/>
              <a:ext cx="2387600" cy="1193800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0150" y="3722785"/>
              <a:ext cx="2184402" cy="2622922"/>
            </a:xfrm>
            <a:prstGeom prst="rect">
              <a:avLst/>
            </a:prstGeom>
          </p:spPr>
        </p:pic>
      </p:grpSp>
      <p:pic>
        <p:nvPicPr>
          <p:cNvPr id="17" name="Grafik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99" y="3722785"/>
            <a:ext cx="2889956" cy="16256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350" y="4125832"/>
            <a:ext cx="2971800" cy="209883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Definition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Digitalisation</a:t>
            </a:r>
            <a:endParaRPr lang="de-DE" sz="3200" dirty="0"/>
          </a:p>
        </p:txBody>
      </p:sp>
      <p:sp>
        <p:nvSpPr>
          <p:cNvPr id="4" name="Rechteck 3"/>
          <p:cNvSpPr/>
          <p:nvPr/>
        </p:nvSpPr>
        <p:spPr>
          <a:xfrm>
            <a:off x="778820" y="1657563"/>
            <a:ext cx="807308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… is </a:t>
            </a:r>
            <a:r>
              <a:rPr lang="en-US" dirty="0"/>
              <a:t>the process of converting information into a </a:t>
            </a:r>
            <a:r>
              <a:rPr lang="en-US" dirty="0">
                <a:hlinkClick r:id="rId7" tooltip="Digital data"/>
              </a:rPr>
              <a:t>digital</a:t>
            </a:r>
            <a:r>
              <a:rPr lang="en-US" dirty="0"/>
              <a:t> (i.e. computer-readable) format, in which the information is organized into </a:t>
            </a:r>
            <a:r>
              <a:rPr lang="en-US" dirty="0" smtClean="0">
                <a:hlinkClick r:id="rId8" tooltip="Bit"/>
              </a:rPr>
              <a:t>bits</a:t>
            </a:r>
            <a:r>
              <a:rPr lang="en-US" dirty="0" smtClean="0"/>
              <a:t>… The </a:t>
            </a:r>
            <a:r>
              <a:rPr lang="en-US" dirty="0"/>
              <a:t>result is called </a:t>
            </a:r>
            <a:r>
              <a:rPr lang="en-US" sz="2400" b="1" i="1" dirty="0">
                <a:hlinkClick r:id="rId7" tooltip="Digital data"/>
              </a:rPr>
              <a:t>digital</a:t>
            </a:r>
            <a:r>
              <a:rPr lang="en-US" sz="2400" b="1" i="1" dirty="0"/>
              <a:t> </a:t>
            </a:r>
            <a:r>
              <a:rPr lang="en-US" sz="2400" b="1" i="1" dirty="0">
                <a:hlinkClick r:id="rId9" tooltip="Group representation"/>
              </a:rPr>
              <a:t>representation</a:t>
            </a:r>
            <a:r>
              <a:rPr lang="en-US" dirty="0"/>
              <a:t> or, more specifically, a </a:t>
            </a:r>
            <a:r>
              <a:rPr lang="en-US" sz="2400" b="1" i="1" dirty="0">
                <a:hlinkClick r:id="rId10" tooltip="Digital image"/>
              </a:rPr>
              <a:t>digital image</a:t>
            </a:r>
            <a:r>
              <a:rPr lang="en-US" dirty="0"/>
              <a:t>, for the </a:t>
            </a:r>
            <a:r>
              <a:rPr lang="en-US" dirty="0" smtClean="0"/>
              <a:t>real </a:t>
            </a:r>
            <a:r>
              <a:rPr lang="en-US" sz="2800" b="1" dirty="0" smtClean="0"/>
              <a:t>object</a:t>
            </a:r>
            <a:r>
              <a:rPr lang="en-US" dirty="0" smtClean="0"/>
              <a:t>…[1, 2]</a:t>
            </a:r>
            <a:endParaRPr lang="de-DE" dirty="0"/>
          </a:p>
        </p:txBody>
      </p:sp>
      <p:sp>
        <p:nvSpPr>
          <p:cNvPr id="7" name="Pfeil nach rechts 6"/>
          <p:cNvSpPr/>
          <p:nvPr/>
        </p:nvSpPr>
        <p:spPr>
          <a:xfrm>
            <a:off x="2514600" y="4838700"/>
            <a:ext cx="1181100" cy="673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822874" y="5310930"/>
            <a:ext cx="2225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“Real World”</a:t>
            </a:r>
          </a:p>
          <a:p>
            <a:r>
              <a:rPr lang="en-US" sz="2400" b="1" dirty="0"/>
              <a:t>O</a:t>
            </a:r>
            <a:r>
              <a:rPr lang="en-US" sz="2400" b="1" dirty="0" smtClean="0"/>
              <a:t>bject</a:t>
            </a:r>
            <a:endParaRPr lang="de-DE" sz="2400" dirty="0"/>
          </a:p>
        </p:txBody>
      </p:sp>
      <p:sp>
        <p:nvSpPr>
          <p:cNvPr id="10" name="Rechteck 9"/>
          <p:cNvSpPr/>
          <p:nvPr/>
        </p:nvSpPr>
        <p:spPr>
          <a:xfrm>
            <a:off x="6403827" y="5711807"/>
            <a:ext cx="25274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“Digital World”</a:t>
            </a:r>
          </a:p>
          <a:p>
            <a:r>
              <a:rPr lang="en-US" sz="2400" b="1" dirty="0"/>
              <a:t>O</a:t>
            </a:r>
            <a:r>
              <a:rPr lang="en-US" sz="2400" b="1" dirty="0" smtClean="0"/>
              <a:t>bject</a:t>
            </a:r>
            <a:endParaRPr lang="de-DE" sz="2400" dirty="0"/>
          </a:p>
        </p:txBody>
      </p:sp>
      <p:sp>
        <p:nvSpPr>
          <p:cNvPr id="13" name="Pfeil nach rechts 12"/>
          <p:cNvSpPr/>
          <p:nvPr/>
        </p:nvSpPr>
        <p:spPr>
          <a:xfrm>
            <a:off x="5892800" y="4838700"/>
            <a:ext cx="1181100" cy="673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/>
          <p:cNvSpPr/>
          <p:nvPr/>
        </p:nvSpPr>
        <p:spPr>
          <a:xfrm>
            <a:off x="3972870" y="6226403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Converting…</a:t>
            </a:r>
            <a:endParaRPr lang="de-DE" dirty="0"/>
          </a:p>
        </p:txBody>
      </p:sp>
      <p:sp>
        <p:nvSpPr>
          <p:cNvPr id="23" name="Rechteck 22"/>
          <p:cNvSpPr/>
          <p:nvPr/>
        </p:nvSpPr>
        <p:spPr>
          <a:xfrm>
            <a:off x="3569475" y="3705219"/>
            <a:ext cx="2634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Information of the Cat…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602899" y="3245640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/>
              <a:t>Digital </a:t>
            </a:r>
            <a:r>
              <a:rPr lang="de-DE" b="1" dirty="0" err="1"/>
              <a:t>transformation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15452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  <p:bldP spid="13" grpId="0" animBg="1"/>
      <p:bldP spid="20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669" y="1132114"/>
            <a:ext cx="7785720" cy="1038464"/>
          </a:xfrm>
        </p:spPr>
        <p:txBody>
          <a:bodyPr/>
          <a:lstStyle/>
          <a:p>
            <a:r>
              <a:rPr lang="en-US" sz="3200" dirty="0"/>
              <a:t>Examples of established </a:t>
            </a:r>
            <a:r>
              <a:rPr lang="en-US" sz="3200" dirty="0" err="1"/>
              <a:t>digitisation</a:t>
            </a:r>
            <a:r>
              <a:rPr lang="en-US" sz="3200" dirty="0"/>
              <a:t> or digital services </a:t>
            </a:r>
            <a:r>
              <a:rPr lang="en-US" sz="3200" dirty="0" smtClean="0"/>
              <a:t>today: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31669" y="2248954"/>
            <a:ext cx="6370320" cy="2462383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800" dirty="0" smtClean="0"/>
              <a:t>Email</a:t>
            </a:r>
            <a:endParaRPr lang="de-DE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800" dirty="0" smtClean="0"/>
              <a:t>E-</a:t>
            </a:r>
            <a:r>
              <a:rPr lang="de-DE" sz="2800" dirty="0"/>
              <a:t>C</a:t>
            </a:r>
            <a:r>
              <a:rPr lang="de-DE" sz="2800" dirty="0" smtClean="0"/>
              <a:t>ommerce</a:t>
            </a:r>
            <a:endParaRPr lang="de-DE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800" dirty="0" smtClean="0"/>
              <a:t>Navigation </a:t>
            </a:r>
            <a:r>
              <a:rPr lang="de-DE" sz="2800" dirty="0"/>
              <a:t>S</a:t>
            </a:r>
            <a:r>
              <a:rPr lang="de-DE" sz="2800" dirty="0" smtClean="0"/>
              <a:t>ystems</a:t>
            </a:r>
            <a:endParaRPr lang="de-DE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800" dirty="0" smtClean="0"/>
              <a:t>Streaming</a:t>
            </a:r>
            <a:endParaRPr lang="de-DE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Language </a:t>
            </a:r>
            <a:r>
              <a:rPr lang="de-DE" sz="2800" dirty="0" err="1" smtClean="0"/>
              <a:t>Assistants</a:t>
            </a:r>
            <a:endParaRPr lang="de-DE" sz="2800" dirty="0" smtClean="0"/>
          </a:p>
        </p:txBody>
      </p:sp>
    </p:spTree>
    <p:extLst>
      <p:ext uri="{BB962C8B-B14F-4D97-AF65-F5344CB8AC3E}">
        <p14:creationId xmlns:p14="http://schemas.microsoft.com/office/powerpoint/2010/main" val="3407466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888274"/>
            <a:ext cx="7785720" cy="1019743"/>
          </a:xfrm>
        </p:spPr>
        <p:txBody>
          <a:bodyPr/>
          <a:lstStyle/>
          <a:p>
            <a:r>
              <a:rPr lang="en-US" sz="3200" dirty="0"/>
              <a:t>What is particularly important in </a:t>
            </a:r>
            <a:r>
              <a:rPr lang="en-US" sz="3200" dirty="0" err="1"/>
              <a:t>digitisation</a:t>
            </a:r>
            <a:r>
              <a:rPr lang="en-US" sz="3200" dirty="0" smtClean="0"/>
              <a:t>?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678060" y="2073479"/>
            <a:ext cx="8228880" cy="430008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Form of the data are bits and </a:t>
            </a:r>
            <a:r>
              <a:rPr lang="en-US" sz="2800" dirty="0" smtClean="0"/>
              <a:t>bytes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Data </a:t>
            </a:r>
            <a:r>
              <a:rPr lang="de-DE" sz="2800" dirty="0" err="1"/>
              <a:t>exchange</a:t>
            </a:r>
            <a:r>
              <a:rPr lang="de-DE" sz="2800" dirty="0"/>
              <a:t> via a fast </a:t>
            </a:r>
            <a:r>
              <a:rPr lang="de-DE" sz="2800" dirty="0" err="1"/>
              <a:t>and</a:t>
            </a:r>
            <a:r>
              <a:rPr lang="de-DE" sz="2800" dirty="0"/>
              <a:t> </a:t>
            </a:r>
            <a:r>
              <a:rPr lang="de-DE" sz="2800" dirty="0" err="1"/>
              <a:t>efficient</a:t>
            </a:r>
            <a:r>
              <a:rPr lang="de-DE" sz="2800" dirty="0"/>
              <a:t> </a:t>
            </a:r>
            <a:r>
              <a:rPr lang="de-DE" sz="2800" dirty="0" smtClean="0"/>
              <a:t>Internet </a:t>
            </a:r>
            <a:r>
              <a:rPr lang="de-DE" sz="2800" dirty="0" err="1" smtClean="0"/>
              <a:t>or</a:t>
            </a:r>
            <a:r>
              <a:rPr lang="de-DE" sz="2800" dirty="0" smtClean="0"/>
              <a:t> </a:t>
            </a:r>
            <a:r>
              <a:rPr lang="de-DE" sz="2800" dirty="0" err="1" smtClean="0"/>
              <a:t>local</a:t>
            </a:r>
            <a:r>
              <a:rPr lang="de-DE" sz="2800" dirty="0" smtClean="0"/>
              <a:t>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Computers and servers are required to process the </a:t>
            </a:r>
            <a:r>
              <a:rPr lang="en-US" sz="2800" dirty="0" smtClean="0"/>
              <a:t>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Input </a:t>
            </a:r>
            <a:r>
              <a:rPr lang="de-DE" sz="2800" dirty="0" err="1"/>
              <a:t>and</a:t>
            </a:r>
            <a:r>
              <a:rPr lang="de-DE" sz="2800" dirty="0"/>
              <a:t> </a:t>
            </a:r>
            <a:r>
              <a:rPr lang="de-DE" sz="2800" dirty="0" err="1"/>
              <a:t>output</a:t>
            </a:r>
            <a:r>
              <a:rPr lang="de-DE" sz="2800" dirty="0"/>
              <a:t> </a:t>
            </a:r>
            <a:r>
              <a:rPr lang="de-DE" sz="2800" dirty="0" smtClean="0"/>
              <a:t>medium </a:t>
            </a:r>
            <a:r>
              <a:rPr lang="de-DE" sz="2800" dirty="0" err="1" smtClean="0"/>
              <a:t>are</a:t>
            </a:r>
            <a:r>
              <a:rPr lang="de-DE" sz="2800" dirty="0"/>
              <a:t> </a:t>
            </a:r>
            <a:r>
              <a:rPr lang="de-DE" sz="2800" dirty="0" err="1" smtClean="0"/>
              <a:t>smartphones</a:t>
            </a:r>
            <a:r>
              <a:rPr lang="de-DE" sz="2800" dirty="0"/>
              <a:t>, intelligent </a:t>
            </a:r>
            <a:r>
              <a:rPr lang="de-DE" sz="2800" dirty="0" err="1"/>
              <a:t>refrigerators</a:t>
            </a:r>
            <a:r>
              <a:rPr lang="de-DE" sz="2800" dirty="0"/>
              <a:t>, </a:t>
            </a:r>
            <a:r>
              <a:rPr lang="de-DE" sz="2800" dirty="0" err="1"/>
              <a:t>autonomous</a:t>
            </a:r>
            <a:r>
              <a:rPr lang="de-DE" sz="2800" dirty="0"/>
              <a:t> </a:t>
            </a:r>
            <a:r>
              <a:rPr lang="de-DE" sz="2800" dirty="0" err="1"/>
              <a:t>cars</a:t>
            </a:r>
            <a:r>
              <a:rPr lang="de-DE" sz="2800" dirty="0"/>
              <a:t>, smart </a:t>
            </a:r>
            <a:r>
              <a:rPr lang="de-DE" sz="2800" dirty="0" err="1"/>
              <a:t>robots</a:t>
            </a:r>
            <a:r>
              <a:rPr lang="de-DE" sz="2800" dirty="0"/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1205597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1136469" y="1058151"/>
            <a:ext cx="7418983" cy="3518264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err="1"/>
              <a:t>Digitisation</a:t>
            </a:r>
            <a:r>
              <a:rPr lang="en-US" sz="3200" dirty="0"/>
              <a:t> is bringing with it so many major changes that it is seen as the new industrial revolution. </a:t>
            </a:r>
            <a:endParaRPr lang="en-US" sz="3200" dirty="0" smtClean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Industry </a:t>
            </a:r>
            <a:r>
              <a:rPr lang="en-US" sz="3200" dirty="0"/>
              <a:t>4.0 is commonly referred to as the fourth industrial </a:t>
            </a:r>
            <a:r>
              <a:rPr lang="en-US" sz="3200" dirty="0" smtClean="0"/>
              <a:t>revolution. </a:t>
            </a:r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2800" dirty="0"/>
              <a:t>These revolutions and evolutions </a:t>
            </a:r>
            <a:r>
              <a:rPr lang="en-US" sz="2800" dirty="0" smtClean="0"/>
              <a:t>include:</a:t>
            </a:r>
          </a:p>
        </p:txBody>
      </p:sp>
      <p:sp>
        <p:nvSpPr>
          <p:cNvPr id="4" name="Rechteck 3"/>
          <p:cNvSpPr/>
          <p:nvPr/>
        </p:nvSpPr>
        <p:spPr>
          <a:xfrm>
            <a:off x="3983452" y="4792452"/>
            <a:ext cx="4572000" cy="1846659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Smart City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3D-Printer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AI </a:t>
            </a:r>
            <a:r>
              <a:rPr lang="de-DE" sz="1600" dirty="0"/>
              <a:t>(</a:t>
            </a:r>
            <a:r>
              <a:rPr lang="de-DE" sz="1600" dirty="0" err="1"/>
              <a:t>Artificial</a:t>
            </a:r>
            <a:r>
              <a:rPr lang="de-DE" sz="1600" dirty="0"/>
              <a:t> </a:t>
            </a:r>
            <a:r>
              <a:rPr lang="de-DE" sz="1600" dirty="0" err="1"/>
              <a:t>Intelligence</a:t>
            </a:r>
            <a:r>
              <a:rPr lang="de-DE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Blockchain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 smtClean="0"/>
              <a:t>Crypto</a:t>
            </a:r>
            <a:r>
              <a:rPr lang="de-DE" sz="1600" dirty="0" smtClean="0"/>
              <a:t> </a:t>
            </a:r>
            <a:r>
              <a:rPr lang="de-DE" sz="1600" dirty="0" err="1" smtClean="0"/>
              <a:t>Currencies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 smtClean="0"/>
              <a:t>Fintech</a:t>
            </a:r>
            <a:r>
              <a:rPr lang="de-DE" sz="1600" dirty="0" smtClean="0"/>
              <a:t> (Financial Technology)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Virtual Reality</a:t>
            </a:r>
          </a:p>
        </p:txBody>
      </p:sp>
      <p:sp>
        <p:nvSpPr>
          <p:cNvPr id="5" name="Rechteck 4"/>
          <p:cNvSpPr/>
          <p:nvPr/>
        </p:nvSpPr>
        <p:spPr>
          <a:xfrm>
            <a:off x="561703" y="4798781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IoT</a:t>
            </a:r>
            <a:r>
              <a:rPr lang="de-DE" sz="1600" dirty="0"/>
              <a:t> (Internet </a:t>
            </a:r>
            <a:r>
              <a:rPr lang="de-DE" sz="1600" dirty="0" err="1"/>
              <a:t>of</a:t>
            </a:r>
            <a:r>
              <a:rPr lang="de-DE" sz="1600" dirty="0"/>
              <a:t> Things)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Cloud Computing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Big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Smart Home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Connected</a:t>
            </a:r>
            <a:r>
              <a:rPr lang="de-DE" sz="1600" dirty="0"/>
              <a:t> Car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Predictive</a:t>
            </a:r>
            <a:r>
              <a:rPr lang="de-DE" sz="1600" dirty="0"/>
              <a:t> </a:t>
            </a:r>
            <a:r>
              <a:rPr lang="de-DE" sz="1600" dirty="0" smtClean="0"/>
              <a:t>Maintenance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Smart </a:t>
            </a:r>
            <a:r>
              <a:rPr lang="de-DE" sz="1600" dirty="0" err="1" smtClean="0"/>
              <a:t>Energ</a:t>
            </a:r>
            <a:r>
              <a:rPr lang="de-DE" sz="1600" dirty="0" err="1"/>
              <a:t>y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842949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680" y="1393372"/>
            <a:ext cx="7785720" cy="1176497"/>
          </a:xfrm>
        </p:spPr>
        <p:txBody>
          <a:bodyPr/>
          <a:lstStyle/>
          <a:p>
            <a:r>
              <a:rPr lang="en-US" sz="3200" dirty="0"/>
              <a:t>Conversion of the real information into digital? How?</a:t>
            </a:r>
            <a:endParaRPr lang="de-DE" sz="32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908" y="2788718"/>
            <a:ext cx="6548846" cy="3181008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27908" y="578807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  <a:p>
            <a:r>
              <a:rPr lang="en-US" dirty="0"/>
              <a:t>Industrial revolutions and future </a:t>
            </a:r>
            <a:r>
              <a:rPr lang="en-US" dirty="0" smtClean="0"/>
              <a:t>view [2]</a:t>
            </a:r>
            <a:endParaRPr lang="de-DE" dirty="0"/>
          </a:p>
        </p:txBody>
      </p:sp>
      <p:sp>
        <p:nvSpPr>
          <p:cNvPr id="6" name="Ellipse 5"/>
          <p:cNvSpPr/>
          <p:nvPr/>
        </p:nvSpPr>
        <p:spPr>
          <a:xfrm>
            <a:off x="6052457" y="5059680"/>
            <a:ext cx="1471748" cy="8229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970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44582" y="1117234"/>
            <a:ext cx="7785720" cy="1077326"/>
          </a:xfrm>
        </p:spPr>
        <p:txBody>
          <a:bodyPr/>
          <a:lstStyle/>
          <a:p>
            <a:r>
              <a:rPr lang="de-DE" sz="3200" dirty="0" smtClean="0"/>
              <a:t>Definition </a:t>
            </a:r>
            <a:r>
              <a:rPr lang="de-DE" sz="3200" dirty="0" err="1" smtClean="0"/>
              <a:t>of</a:t>
            </a:r>
            <a:r>
              <a:rPr lang="de-DE" sz="3200" dirty="0" smtClean="0"/>
              <a:t> </a:t>
            </a:r>
            <a:r>
              <a:rPr lang="en-US" sz="3200" dirty="0"/>
              <a:t>C</a:t>
            </a:r>
            <a:r>
              <a:rPr lang="en-US" sz="3200" dirty="0" smtClean="0"/>
              <a:t>yber-physical Systems </a:t>
            </a:r>
            <a:r>
              <a:rPr lang="en-US" sz="3200" dirty="0"/>
              <a:t>(CPS</a:t>
            </a:r>
            <a:r>
              <a:rPr lang="en-US" sz="3200" dirty="0" smtClean="0"/>
              <a:t>)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44582" y="2255520"/>
            <a:ext cx="8228880" cy="241116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"... linking of real (physical) objects and processes with information processing (virtual) objects and processes via open, partly global and always interconnected information networks"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VDI </a:t>
            </a:r>
            <a:r>
              <a:rPr lang="en-US" sz="2400" dirty="0"/>
              <a:t>(Association of German Engineers) 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004129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1549</Words>
  <Application>Microsoft Office PowerPoint</Application>
  <PresentationFormat>Bildschirmpräsentation (4:3)</PresentationFormat>
  <Paragraphs>303</Paragraphs>
  <Slides>39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39</vt:i4>
      </vt:variant>
    </vt:vector>
  </HeadingPairs>
  <TitlesOfParts>
    <vt:vector size="50" baseType="lpstr">
      <vt:lpstr>Arial</vt:lpstr>
      <vt:lpstr>Arial (Textkörper)</vt:lpstr>
      <vt:lpstr>Calibri</vt:lpstr>
      <vt:lpstr>DejaVu Sans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PowerPoint-Präsentation</vt:lpstr>
      <vt:lpstr>PowerPoint-Präsentation</vt:lpstr>
      <vt:lpstr>PowerPoint-Präsentation</vt:lpstr>
      <vt:lpstr>Definition of Digitalisation</vt:lpstr>
      <vt:lpstr>Examples of established digitisation or digital services today:</vt:lpstr>
      <vt:lpstr>What is particularly important in digitisation?</vt:lpstr>
      <vt:lpstr>PowerPoint-Präsentation</vt:lpstr>
      <vt:lpstr>Conversion of the real information into digital? How?</vt:lpstr>
      <vt:lpstr>Definition of Cyber-physical Systems (CPS)</vt:lpstr>
      <vt:lpstr>PowerPoint-Präsentation</vt:lpstr>
      <vt:lpstr>What is meant by IoT? Relationship between IoT and CPS?</vt:lpstr>
      <vt:lpstr>What is particularly important in cyber-physical systems (CPS)?</vt:lpstr>
      <vt:lpstr>The basis for fascinating perspectives of technical systems [3].  Functionalities that have so far only been fulfilled by biological systems: </vt:lpstr>
      <vt:lpstr>PowerPoint-Präsentation</vt:lpstr>
      <vt:lpstr>What is the technical basis of the CPSs?</vt:lpstr>
      <vt:lpstr>Definition of Embedded Systems (ES)</vt:lpstr>
      <vt:lpstr>Examples of Applications of ESs:</vt:lpstr>
      <vt:lpstr>Main Features of Embedded Computer Systems</vt:lpstr>
      <vt:lpstr>Internet and Cyber Security</vt:lpstr>
      <vt:lpstr>The most important protection goals: </vt:lpstr>
      <vt:lpstr>Safety und security technical systems. How?</vt:lpstr>
      <vt:lpstr>The Internet is a public space!  What does this mean for a secure connection over the Internet?</vt:lpstr>
      <vt:lpstr>How can we establish a secure connection?</vt:lpstr>
      <vt:lpstr>PowerPoint-Präsentation</vt:lpstr>
      <vt:lpstr>Cyber-physical Test Benches Remotely Controlled via Internet </vt:lpstr>
      <vt:lpstr>Lunch Break!  See you soon…</vt:lpstr>
      <vt:lpstr>PowerPoint-Präsentation</vt:lpstr>
      <vt:lpstr>Current Projects HS-UMP</vt:lpstr>
      <vt:lpstr>Environmental Chamber Bruchsal</vt:lpstr>
      <vt:lpstr>PowerPoint-Präsentation</vt:lpstr>
      <vt:lpstr>PowerPoint-Präsentation</vt:lpstr>
      <vt:lpstr>Simulated CPS LabVIEW Energy System  Ferhat Aslan https://github.com/IKKUengine/SimulatedCPSLabVIEWEnergySystem (LabVIEW) </vt:lpstr>
      <vt:lpstr>PowerPoint-Präsentation</vt:lpstr>
      <vt:lpstr>Opens different possibilities:</vt:lpstr>
      <vt:lpstr>Used Sensor / Actuator Interfaces</vt:lpstr>
      <vt:lpstr>How can we work together in the future?</vt:lpstr>
      <vt:lpstr>PowerPoint-Präsentation</vt:lpstr>
      <vt:lpstr>Software Publications</vt:lpstr>
      <vt:lpstr>PowerPoint-Präsentation</vt:lpstr>
    </vt:vector>
  </TitlesOfParts>
  <Company>Hochschule  Karlsruhe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subject/>
  <dc:creator>scfi0001</dc:creator>
  <dc:description/>
  <cp:lastModifiedBy>Ferhat</cp:lastModifiedBy>
  <cp:revision>2492</cp:revision>
  <cp:lastPrinted>2019-01-14T15:12:12Z</cp:lastPrinted>
  <dcterms:created xsi:type="dcterms:W3CDTF">2010-11-26T16:10:18Z</dcterms:created>
  <dcterms:modified xsi:type="dcterms:W3CDTF">2019-01-23T15:58:32Z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mpany">
    <vt:lpwstr>Hochschule  Karlsruhe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Bildschirmpräsentation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18</vt:i4>
  </property>
</Properties>
</file>